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notesMasterIdLst>
    <p:notesMasterId r:id="rId39"/>
  </p:notesMasterIdLst>
  <p:sldIdLst>
    <p:sldId id="257" r:id="rId3"/>
    <p:sldId id="315" r:id="rId4"/>
    <p:sldId id="322" r:id="rId5"/>
    <p:sldId id="323" r:id="rId6"/>
    <p:sldId id="368" r:id="rId7"/>
    <p:sldId id="310" r:id="rId8"/>
    <p:sldId id="311" r:id="rId9"/>
    <p:sldId id="318" r:id="rId10"/>
    <p:sldId id="309" r:id="rId11"/>
    <p:sldId id="386" r:id="rId12"/>
    <p:sldId id="387" r:id="rId13"/>
    <p:sldId id="371" r:id="rId14"/>
    <p:sldId id="304" r:id="rId15"/>
    <p:sldId id="363" r:id="rId16"/>
    <p:sldId id="364" r:id="rId17"/>
    <p:sldId id="358" r:id="rId18"/>
    <p:sldId id="392" r:id="rId19"/>
    <p:sldId id="375" r:id="rId20"/>
    <p:sldId id="393" r:id="rId21"/>
    <p:sldId id="366" r:id="rId22"/>
    <p:sldId id="384" r:id="rId23"/>
    <p:sldId id="385" r:id="rId24"/>
    <p:sldId id="383" r:id="rId25"/>
    <p:sldId id="389" r:id="rId26"/>
    <p:sldId id="390" r:id="rId27"/>
    <p:sldId id="391" r:id="rId28"/>
    <p:sldId id="376" r:id="rId29"/>
    <p:sldId id="370" r:id="rId30"/>
    <p:sldId id="378" r:id="rId31"/>
    <p:sldId id="379" r:id="rId32"/>
    <p:sldId id="388" r:id="rId33"/>
    <p:sldId id="381" r:id="rId34"/>
    <p:sldId id="382" r:id="rId35"/>
    <p:sldId id="277" r:id="rId36"/>
    <p:sldId id="377" r:id="rId37"/>
    <p:sldId id="35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4" d="100"/>
          <a:sy n="74" d="100"/>
        </p:scale>
        <p:origin x="1266"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279D88-9FE7-4C8F-A812-1C579CBF3A8D}" type="datetimeFigureOut">
              <a:rPr lang="en-US" smtClean="0"/>
              <a:t>11/19/2014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79D97F-FE8C-4556-8D9B-042007C3A36F}" type="slidenum">
              <a:rPr lang="en-US" smtClean="0"/>
              <a:t>‹#›</a:t>
            </a:fld>
            <a:endParaRPr lang="en-US"/>
          </a:p>
        </p:txBody>
      </p:sp>
    </p:spTree>
    <p:extLst>
      <p:ext uri="{BB962C8B-B14F-4D97-AF65-F5344CB8AC3E}">
        <p14:creationId xmlns:p14="http://schemas.microsoft.com/office/powerpoint/2010/main" val="2449756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670" eaLnBrk="0" hangingPunct="0">
              <a:defRPr sz="2800">
                <a:solidFill>
                  <a:srgbClr val="FFFFFF"/>
                </a:solidFill>
                <a:latin typeface="Arial" pitchFamily="34" charset="0"/>
              </a:defRPr>
            </a:lvl1pPr>
            <a:lvl2pPr marL="731286" indent="-281264" defTabSz="915670" eaLnBrk="0" hangingPunct="0">
              <a:defRPr sz="2800">
                <a:solidFill>
                  <a:srgbClr val="FFFFFF"/>
                </a:solidFill>
                <a:latin typeface="Arial" pitchFamily="34" charset="0"/>
              </a:defRPr>
            </a:lvl2pPr>
            <a:lvl3pPr marL="1125055" indent="-225011" defTabSz="915670" eaLnBrk="0" hangingPunct="0">
              <a:defRPr sz="2800">
                <a:solidFill>
                  <a:srgbClr val="FFFFFF"/>
                </a:solidFill>
                <a:latin typeface="Arial" pitchFamily="34" charset="0"/>
              </a:defRPr>
            </a:lvl3pPr>
            <a:lvl4pPr marL="1575077" indent="-225011" defTabSz="915670" eaLnBrk="0" hangingPunct="0">
              <a:defRPr sz="2800">
                <a:solidFill>
                  <a:srgbClr val="FFFFFF"/>
                </a:solidFill>
                <a:latin typeface="Arial" pitchFamily="34" charset="0"/>
              </a:defRPr>
            </a:lvl4pPr>
            <a:lvl5pPr marL="2025099" indent="-225011" defTabSz="915670" eaLnBrk="0" hangingPunct="0">
              <a:defRPr sz="2800">
                <a:solidFill>
                  <a:srgbClr val="FFFFFF"/>
                </a:solidFill>
                <a:latin typeface="Arial" pitchFamily="34" charset="0"/>
              </a:defRPr>
            </a:lvl5pPr>
            <a:lvl6pPr marL="2475121" indent="-225011" defTabSz="915670" eaLnBrk="0" fontAlgn="base" hangingPunct="0">
              <a:spcBef>
                <a:spcPct val="0"/>
              </a:spcBef>
              <a:spcAft>
                <a:spcPct val="0"/>
              </a:spcAft>
              <a:defRPr sz="2800">
                <a:solidFill>
                  <a:srgbClr val="FFFFFF"/>
                </a:solidFill>
                <a:latin typeface="Arial" pitchFamily="34" charset="0"/>
              </a:defRPr>
            </a:lvl6pPr>
            <a:lvl7pPr marL="2925143" indent="-225011" defTabSz="915670" eaLnBrk="0" fontAlgn="base" hangingPunct="0">
              <a:spcBef>
                <a:spcPct val="0"/>
              </a:spcBef>
              <a:spcAft>
                <a:spcPct val="0"/>
              </a:spcAft>
              <a:defRPr sz="2800">
                <a:solidFill>
                  <a:srgbClr val="FFFFFF"/>
                </a:solidFill>
                <a:latin typeface="Arial" pitchFamily="34" charset="0"/>
              </a:defRPr>
            </a:lvl7pPr>
            <a:lvl8pPr marL="3375165" indent="-225011" defTabSz="915670" eaLnBrk="0" fontAlgn="base" hangingPunct="0">
              <a:spcBef>
                <a:spcPct val="0"/>
              </a:spcBef>
              <a:spcAft>
                <a:spcPct val="0"/>
              </a:spcAft>
              <a:defRPr sz="2800">
                <a:solidFill>
                  <a:srgbClr val="FFFFFF"/>
                </a:solidFill>
                <a:latin typeface="Arial" pitchFamily="34" charset="0"/>
              </a:defRPr>
            </a:lvl8pPr>
            <a:lvl9pPr marL="3825187" indent="-225011" defTabSz="915670" eaLnBrk="0" fontAlgn="base" hangingPunct="0">
              <a:spcBef>
                <a:spcPct val="0"/>
              </a:spcBef>
              <a:spcAft>
                <a:spcPct val="0"/>
              </a:spcAft>
              <a:defRPr sz="2800">
                <a:solidFill>
                  <a:srgbClr val="FFFFFF"/>
                </a:solidFill>
                <a:latin typeface="Arial" pitchFamily="34" charset="0"/>
              </a:defRPr>
            </a:lvl9pPr>
          </a:lstStyle>
          <a:p>
            <a:pPr eaLnBrk="1" hangingPunct="1"/>
            <a:fld id="{7528EE1A-8002-4085-98DA-D8FB5BFFEFC6}" type="slidenum">
              <a:rPr lang="en-US" sz="1200"/>
              <a:pPr eaLnBrk="1" hangingPunct="1"/>
              <a:t>1</a:t>
            </a:fld>
            <a:endParaRPr lang="en-US" sz="1200"/>
          </a:p>
        </p:txBody>
      </p:sp>
      <p:sp>
        <p:nvSpPr>
          <p:cNvPr id="23555" name="Rectangle 2"/>
          <p:cNvSpPr>
            <a:spLocks noGrp="1" noRot="1" noChangeAspect="1" noChangeArrowheads="1" noTextEdit="1"/>
          </p:cNvSpPr>
          <p:nvPr>
            <p:ph type="sldImg"/>
          </p:nvPr>
        </p:nvSpPr>
        <p:spPr>
          <a:xfrm>
            <a:off x="1163638" y="679450"/>
            <a:ext cx="4529137" cy="3398838"/>
          </a:xfrm>
          <a:ln/>
        </p:spPr>
      </p:sp>
      <p:sp>
        <p:nvSpPr>
          <p:cNvPr id="23556" name="Rectangle 3"/>
          <p:cNvSpPr>
            <a:spLocks noGrp="1" noChangeArrowheads="1"/>
          </p:cNvSpPr>
          <p:nvPr>
            <p:ph type="body" idx="1"/>
          </p:nvPr>
        </p:nvSpPr>
        <p:spPr>
          <a:xfrm>
            <a:off x="904009" y="4305822"/>
            <a:ext cx="5048424" cy="41570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81" tIns="44990" rIns="89981" bIns="44990"/>
          <a:lstStyle/>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28830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NOAA / National Weather Service has three tiers of marine warning</a:t>
            </a:r>
            <a:r>
              <a:rPr lang="en-US" baseline="0" dirty="0" smtClean="0"/>
              <a:t> and forecast responsibility:</a:t>
            </a:r>
          </a:p>
          <a:p>
            <a:r>
              <a:rPr lang="en-US" baseline="0" dirty="0" smtClean="0">
                <a:solidFill>
                  <a:srgbClr val="FF0000"/>
                </a:solidFill>
              </a:rPr>
              <a:t>HIGH SEAS – (RED) GMDSS requirement for METAREAs IV, XII, XVI and adjacent waters</a:t>
            </a:r>
          </a:p>
          <a:p>
            <a:r>
              <a:rPr lang="en-US" baseline="0" dirty="0" smtClean="0"/>
              <a:t>OFFSHORE – (yellow) waters to EEZ and beyond Coastal waters – with the COASTAL: waters meets GMDSS NAVTEX requirement.</a:t>
            </a:r>
          </a:p>
          <a:p>
            <a:r>
              <a:rPr lang="en-US" baseline="0" dirty="0" smtClean="0"/>
              <a:t>COASTAL Waters – (light blue) on average within 60 n mi of coast and includes bays, rivers, estuaries, and Lakes. </a:t>
            </a:r>
          </a:p>
          <a:p>
            <a:endParaRPr lang="en-US" baseline="0" dirty="0" smtClean="0"/>
          </a:p>
          <a:p>
            <a:r>
              <a:rPr lang="en-US" baseline="0" dirty="0" smtClean="0"/>
              <a:t>COASTAL and OFFSHORE Zones are not just over the Atlantic and Pacific basins but include all the challenges of the Chukchi and Beaufort Seas. A location void of conventional observations and only served presently by the </a:t>
            </a:r>
            <a:r>
              <a:rPr lang="en-US" baseline="0" dirty="0" err="1" smtClean="0"/>
              <a:t>CryoSat</a:t>
            </a:r>
            <a:r>
              <a:rPr lang="en-US" baseline="0" dirty="0" smtClean="0"/>
              <a:t> altimeter and ASCAT and OSCAT </a:t>
            </a:r>
            <a:r>
              <a:rPr lang="en-US" baseline="0" dirty="0" err="1" smtClean="0"/>
              <a:t>scatterometers</a:t>
            </a:r>
            <a:r>
              <a:rPr lang="en-US" baseline="0" dirty="0" smtClean="0"/>
              <a:t> for winds and waves.  </a:t>
            </a:r>
            <a:endParaRPr lang="en-US" dirty="0"/>
          </a:p>
        </p:txBody>
      </p:sp>
      <p:sp>
        <p:nvSpPr>
          <p:cNvPr id="4" name="Slide Number Placeholder 3"/>
          <p:cNvSpPr>
            <a:spLocks noGrp="1"/>
          </p:cNvSpPr>
          <p:nvPr>
            <p:ph type="sldNum" sz="quarter" idx="10"/>
          </p:nvPr>
        </p:nvSpPr>
        <p:spPr/>
        <p:txBody>
          <a:bodyPr/>
          <a:lstStyle/>
          <a:p>
            <a:fld id="{DFFEDECA-0D27-4ABD-8368-B147CB2095F3}" type="slidenum">
              <a:rPr lang="en-US" smtClean="0">
                <a:solidFill>
                  <a:prstClr val="white"/>
                </a:solidFill>
              </a:rPr>
              <a:pPr/>
              <a:t>3</a:t>
            </a:fld>
            <a:endParaRPr lang="en-US">
              <a:solidFill>
                <a:prstClr val="white"/>
              </a:solidFill>
            </a:endParaRPr>
          </a:p>
        </p:txBody>
      </p:sp>
    </p:spTree>
    <p:extLst>
      <p:ext uri="{BB962C8B-B14F-4D97-AF65-F5344CB8AC3E}">
        <p14:creationId xmlns:p14="http://schemas.microsoft.com/office/powerpoint/2010/main" val="170743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A2B52-5400-460A-81C0-FA6382C300A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23846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9A9C7B-5E25-443C-AC54-52F9E39B8423}"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359931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B33C687-1E97-48D4-B5C2-FE9639B57660}" type="datetimeFigureOut">
              <a:rPr lang="en-US" smtClean="0"/>
              <a:t>11/19/2014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E0B3C59-0AD0-4FA0-AE0E-B62047C0595E}"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33C687-1E97-48D4-B5C2-FE9639B57660}"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33C687-1E97-48D4-B5C2-FE9639B57660}"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545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70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387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94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273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47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241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47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33C687-1E97-48D4-B5C2-FE9639B57660}"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9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471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51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B33C687-1E97-48D4-B5C2-FE9639B57660}" type="datetimeFigureOut">
              <a:rPr lang="en-US" smtClean="0"/>
              <a:t>11/19/2014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0E0B3C59-0AD0-4FA0-AE0E-B62047C0595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33C687-1E97-48D4-B5C2-FE9639B57660}" type="datetimeFigureOut">
              <a:rPr lang="en-US" smtClean="0"/>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B33C687-1E97-48D4-B5C2-FE9639B57660}" type="datetimeFigureOut">
              <a:rPr lang="en-US" smtClean="0"/>
              <a:t>11/19/2014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B33C687-1E97-48D4-B5C2-FE9639B57660}" type="datetimeFigureOut">
              <a:rPr lang="en-US" smtClean="0"/>
              <a:t>11/19/2014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33C687-1E97-48D4-B5C2-FE9639B57660}" type="datetimeFigureOut">
              <a:rPr lang="en-US" smtClean="0"/>
              <a:t>11/19/2014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33C687-1E97-48D4-B5C2-FE9639B57660}" type="datetimeFigureOut">
              <a:rPr lang="en-US" smtClean="0"/>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B33C687-1E97-48D4-B5C2-FE9639B57660}" type="datetimeFigureOut">
              <a:rPr lang="en-US" smtClean="0"/>
              <a:t>11/19/2014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0B3C59-0AD0-4FA0-AE0E-B62047C0595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B33C687-1E97-48D4-B5C2-FE9639B57660}" type="datetimeFigureOut">
              <a:rPr lang="en-US" smtClean="0"/>
              <a:t>11/19/2014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E0B3C59-0AD0-4FA0-AE0E-B62047C0595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C7A91-AF80-400E-AF81-656720E188D3}" type="datetimeFigureOut">
              <a:rPr lang="en-US" smtClean="0">
                <a:solidFill>
                  <a:prstClr val="black">
                    <a:tint val="75000"/>
                  </a:prstClr>
                </a:solidFill>
              </a:rPr>
              <a:pPr/>
              <a:t>11/19/2014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CD6DE-C7AF-4043-9576-794100BF03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274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gi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mailto:michael.folmer@noa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chael.folmer@NCEPAD\Pictures\VIIRSvis_Dall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ctrTitle"/>
          </p:nvPr>
        </p:nvSpPr>
        <p:spPr>
          <a:xfrm>
            <a:off x="0" y="513123"/>
            <a:ext cx="9144000" cy="1007708"/>
          </a:xfrm>
          <a:solidFill>
            <a:schemeClr val="tx1">
              <a:alpha val="60000"/>
            </a:schemeClr>
          </a:solidFill>
        </p:spPr>
        <p:txBody>
          <a:bodyPr>
            <a:noAutofit/>
          </a:bodyPr>
          <a:lstStyle/>
          <a:p>
            <a:r>
              <a:rPr lang="en-US" sz="3200" dirty="0" smtClean="0">
                <a:solidFill>
                  <a:schemeClr val="bg1"/>
                </a:solidFill>
                <a:effectLst/>
              </a:rPr>
              <a:t/>
            </a:r>
            <a:br>
              <a:rPr lang="en-US" sz="3200" dirty="0" smtClean="0">
                <a:solidFill>
                  <a:schemeClr val="bg1"/>
                </a:solidFill>
                <a:effectLst/>
              </a:rPr>
            </a:br>
            <a:r>
              <a:rPr lang="en-US" sz="3200" dirty="0">
                <a:solidFill>
                  <a:schemeClr val="bg1"/>
                </a:solidFill>
                <a:effectLst/>
              </a:rPr>
              <a:t/>
            </a:r>
            <a:br>
              <a:rPr lang="en-US" sz="3200" dirty="0">
                <a:solidFill>
                  <a:schemeClr val="bg1"/>
                </a:solidFill>
                <a:effectLst/>
              </a:rPr>
            </a:br>
            <a:r>
              <a:rPr lang="en-US" sz="3200" dirty="0" smtClean="0">
                <a:solidFill>
                  <a:schemeClr val="bg1"/>
                </a:solidFill>
                <a:effectLst/>
              </a:rPr>
              <a:t/>
            </a:r>
            <a:br>
              <a:rPr lang="en-US" sz="3200" dirty="0" smtClean="0">
                <a:solidFill>
                  <a:schemeClr val="bg1"/>
                </a:solidFill>
                <a:effectLst/>
              </a:rPr>
            </a:br>
            <a:r>
              <a:rPr lang="en-US" sz="3200" dirty="0">
                <a:solidFill>
                  <a:schemeClr val="bg1"/>
                </a:solidFill>
                <a:effectLst/>
              </a:rPr>
              <a:t/>
            </a:r>
            <a:br>
              <a:rPr lang="en-US" sz="3200" dirty="0">
                <a:solidFill>
                  <a:schemeClr val="bg1"/>
                </a:solidFill>
                <a:effectLst/>
              </a:rPr>
            </a:br>
            <a:r>
              <a:rPr lang="en-US" sz="3200" dirty="0" smtClean="0">
                <a:solidFill>
                  <a:schemeClr val="bg1"/>
                </a:solidFill>
                <a:effectLst/>
              </a:rPr>
              <a:t>Use of s-</a:t>
            </a:r>
            <a:r>
              <a:rPr lang="en-US" sz="3200" dirty="0" err="1" smtClean="0">
                <a:solidFill>
                  <a:schemeClr val="bg1"/>
                </a:solidFill>
                <a:effectLst/>
              </a:rPr>
              <a:t>npp</a:t>
            </a:r>
            <a:r>
              <a:rPr lang="en-US" sz="3200" dirty="0">
                <a:solidFill>
                  <a:schemeClr val="bg1"/>
                </a:solidFill>
                <a:effectLst/>
              </a:rPr>
              <a:t> </a:t>
            </a:r>
            <a:r>
              <a:rPr lang="en-US" sz="3200" dirty="0" smtClean="0">
                <a:solidFill>
                  <a:schemeClr val="bg1"/>
                </a:solidFill>
                <a:effectLst/>
              </a:rPr>
              <a:t>in </a:t>
            </a:r>
            <a:r>
              <a:rPr lang="en-US" sz="3200" dirty="0" err="1" smtClean="0">
                <a:solidFill>
                  <a:schemeClr val="bg1"/>
                </a:solidFill>
                <a:effectLst/>
              </a:rPr>
              <a:t>noaa</a:t>
            </a:r>
            <a:r>
              <a:rPr lang="en-US" sz="3200" dirty="0" smtClean="0">
                <a:solidFill>
                  <a:schemeClr val="bg1"/>
                </a:solidFill>
                <a:effectLst/>
              </a:rPr>
              <a:t/>
            </a:r>
            <a:br>
              <a:rPr lang="en-US" sz="3200" dirty="0" smtClean="0">
                <a:solidFill>
                  <a:schemeClr val="bg1"/>
                </a:solidFill>
                <a:effectLst/>
              </a:rPr>
            </a:br>
            <a:r>
              <a:rPr lang="en-US" sz="3200" dirty="0" smtClean="0">
                <a:solidFill>
                  <a:schemeClr val="bg1"/>
                </a:solidFill>
                <a:effectLst/>
              </a:rPr>
              <a:t>national weather service operations</a:t>
            </a:r>
          </a:p>
        </p:txBody>
      </p:sp>
      <p:sp>
        <p:nvSpPr>
          <p:cNvPr id="13316" name="TextBox 4"/>
          <p:cNvSpPr txBox="1">
            <a:spLocks noChangeArrowheads="1"/>
          </p:cNvSpPr>
          <p:nvPr/>
        </p:nvSpPr>
        <p:spPr bwMode="auto">
          <a:xfrm>
            <a:off x="380999" y="2220439"/>
            <a:ext cx="8458200" cy="1877437"/>
          </a:xfrm>
          <a:prstGeom prst="rect">
            <a:avLst/>
          </a:prstGeom>
          <a:solidFill>
            <a:schemeClr val="tx1">
              <a:alpha val="60000"/>
            </a:schemeClr>
          </a:solidFill>
          <a:ln>
            <a:noFill/>
          </a:ln>
          <a:extLst/>
        </p:spPr>
        <p:txBody>
          <a:bodyPr wrap="square">
            <a:spAutoFit/>
          </a:bodyPr>
          <a:lstStyle>
            <a:lvl1pPr eaLnBrk="0" hangingPunct="0">
              <a:defRPr sz="2800">
                <a:solidFill>
                  <a:srgbClr val="FFFFFF"/>
                </a:solidFill>
                <a:latin typeface="Arial" pitchFamily="34" charset="0"/>
              </a:defRPr>
            </a:lvl1pPr>
            <a:lvl2pPr marL="742950" indent="-285750" eaLnBrk="0" hangingPunct="0">
              <a:defRPr sz="2800">
                <a:solidFill>
                  <a:srgbClr val="FFFFFF"/>
                </a:solidFill>
                <a:latin typeface="Arial" pitchFamily="34" charset="0"/>
              </a:defRPr>
            </a:lvl2pPr>
            <a:lvl3pPr marL="1143000" indent="-228600" eaLnBrk="0" hangingPunct="0">
              <a:defRPr sz="2800">
                <a:solidFill>
                  <a:srgbClr val="FFFFFF"/>
                </a:solidFill>
                <a:latin typeface="Arial" pitchFamily="34" charset="0"/>
              </a:defRPr>
            </a:lvl3pPr>
            <a:lvl4pPr marL="1600200" indent="-228600" eaLnBrk="0" hangingPunct="0">
              <a:defRPr sz="2800">
                <a:solidFill>
                  <a:srgbClr val="FFFFFF"/>
                </a:solidFill>
                <a:latin typeface="Arial" pitchFamily="34" charset="0"/>
              </a:defRPr>
            </a:lvl4pPr>
            <a:lvl5pPr marL="2057400" indent="-228600" eaLnBrk="0" hangingPunct="0">
              <a:defRPr sz="2800">
                <a:solidFill>
                  <a:srgbClr val="FFFFFF"/>
                </a:solidFill>
                <a:latin typeface="Arial" pitchFamily="34" charset="0"/>
              </a:defRPr>
            </a:lvl5pPr>
            <a:lvl6pPr marL="2514600" indent="-228600" eaLnBrk="0" fontAlgn="base" hangingPunct="0">
              <a:spcBef>
                <a:spcPct val="0"/>
              </a:spcBef>
              <a:spcAft>
                <a:spcPct val="0"/>
              </a:spcAft>
              <a:defRPr sz="2800">
                <a:solidFill>
                  <a:srgbClr val="FFFFFF"/>
                </a:solidFill>
                <a:latin typeface="Arial" pitchFamily="34" charset="0"/>
              </a:defRPr>
            </a:lvl6pPr>
            <a:lvl7pPr marL="2971800" indent="-228600" eaLnBrk="0" fontAlgn="base" hangingPunct="0">
              <a:spcBef>
                <a:spcPct val="0"/>
              </a:spcBef>
              <a:spcAft>
                <a:spcPct val="0"/>
              </a:spcAft>
              <a:defRPr sz="2800">
                <a:solidFill>
                  <a:srgbClr val="FFFFFF"/>
                </a:solidFill>
                <a:latin typeface="Arial" pitchFamily="34" charset="0"/>
              </a:defRPr>
            </a:lvl7pPr>
            <a:lvl8pPr marL="3429000" indent="-228600" eaLnBrk="0" fontAlgn="base" hangingPunct="0">
              <a:spcBef>
                <a:spcPct val="0"/>
              </a:spcBef>
              <a:spcAft>
                <a:spcPct val="0"/>
              </a:spcAft>
              <a:defRPr sz="2800">
                <a:solidFill>
                  <a:srgbClr val="FFFFFF"/>
                </a:solidFill>
                <a:latin typeface="Arial" pitchFamily="34" charset="0"/>
              </a:defRPr>
            </a:lvl8pPr>
            <a:lvl9pPr marL="3886200" indent="-228600" eaLnBrk="0" fontAlgn="base" hangingPunct="0">
              <a:spcBef>
                <a:spcPct val="0"/>
              </a:spcBef>
              <a:spcAft>
                <a:spcPct val="0"/>
              </a:spcAft>
              <a:defRPr sz="2800">
                <a:solidFill>
                  <a:srgbClr val="FFFFFF"/>
                </a:solidFill>
                <a:latin typeface="Arial" pitchFamily="34" charset="0"/>
              </a:defRPr>
            </a:lvl9pPr>
          </a:lstStyle>
          <a:p>
            <a:pPr algn="ctr"/>
            <a:r>
              <a:rPr lang="en-US" sz="2200" b="1" dirty="0" smtClean="0">
                <a:solidFill>
                  <a:schemeClr val="bg1"/>
                </a:solidFill>
                <a:latin typeface="Times New Roman" pitchFamily="18" charset="0"/>
                <a:cs typeface="Times New Roman" pitchFamily="18" charset="0"/>
              </a:rPr>
              <a:t>Michael J. </a:t>
            </a:r>
            <a:r>
              <a:rPr lang="en-US" sz="2200" b="1" dirty="0" err="1" smtClean="0">
                <a:solidFill>
                  <a:schemeClr val="bg1"/>
                </a:solidFill>
                <a:latin typeface="Times New Roman" pitchFamily="18" charset="0"/>
                <a:cs typeface="Times New Roman" pitchFamily="18" charset="0"/>
              </a:rPr>
              <a:t>Folmer</a:t>
            </a:r>
            <a:r>
              <a:rPr lang="en-US" sz="2200" b="1" dirty="0" smtClean="0">
                <a:solidFill>
                  <a:schemeClr val="bg1"/>
                </a:solidFill>
                <a:latin typeface="Times New Roman" pitchFamily="18" charset="0"/>
                <a:cs typeface="Times New Roman" pitchFamily="18" charset="0"/>
              </a:rPr>
              <a:t> </a:t>
            </a:r>
          </a:p>
          <a:p>
            <a:pPr algn="ctr"/>
            <a:r>
              <a:rPr lang="en-US" sz="2200" b="1" dirty="0" smtClean="0">
                <a:solidFill>
                  <a:schemeClr val="bg1"/>
                </a:solidFill>
                <a:latin typeface="Times New Roman" pitchFamily="18" charset="0"/>
                <a:cs typeface="Times New Roman" pitchFamily="18" charset="0"/>
              </a:rPr>
              <a:t>(UMCP/ESSIC/CICS)</a:t>
            </a:r>
          </a:p>
          <a:p>
            <a:pPr algn="ctr"/>
            <a:r>
              <a:rPr lang="en-US" sz="1800" b="1" dirty="0" smtClean="0">
                <a:solidFill>
                  <a:schemeClr val="bg1"/>
                </a:solidFill>
                <a:latin typeface="Times New Roman" pitchFamily="18" charset="0"/>
                <a:cs typeface="Times New Roman" pitchFamily="18" charset="0"/>
              </a:rPr>
              <a:t>Satellite Liaison at </a:t>
            </a:r>
            <a:r>
              <a:rPr lang="en-US" sz="1800" b="1" dirty="0" smtClean="0">
                <a:solidFill>
                  <a:schemeClr val="bg1"/>
                </a:solidFill>
                <a:latin typeface="Times New Roman" pitchFamily="18" charset="0"/>
                <a:cs typeface="Times New Roman" pitchFamily="18" charset="0"/>
              </a:rPr>
              <a:t>OPC/SAB/TAFB/WPC</a:t>
            </a:r>
            <a:endParaRPr lang="en-US" sz="1800" b="1" dirty="0" smtClean="0">
              <a:solidFill>
                <a:schemeClr val="bg1"/>
              </a:solidFill>
              <a:latin typeface="Times New Roman" pitchFamily="18" charset="0"/>
              <a:cs typeface="Times New Roman" pitchFamily="18" charset="0"/>
            </a:endParaRPr>
          </a:p>
          <a:p>
            <a:pPr algn="ctr"/>
            <a:endParaRPr lang="en-US" sz="1800" b="1" dirty="0">
              <a:solidFill>
                <a:schemeClr val="bg1"/>
              </a:solidFill>
              <a:latin typeface="Times New Roman" pitchFamily="18" charset="0"/>
              <a:cs typeface="Times New Roman" pitchFamily="18" charset="0"/>
            </a:endParaRPr>
          </a:p>
          <a:p>
            <a:pPr algn="ctr"/>
            <a:r>
              <a:rPr lang="en-US" sz="1600" b="1" dirty="0" smtClean="0">
                <a:solidFill>
                  <a:schemeClr val="bg1"/>
                </a:solidFill>
                <a:latin typeface="Times New Roman" pitchFamily="18" charset="0"/>
                <a:cs typeface="Times New Roman" pitchFamily="18" charset="0"/>
              </a:rPr>
              <a:t>Contributions:</a:t>
            </a:r>
          </a:p>
          <a:p>
            <a:pPr algn="ctr"/>
            <a:r>
              <a:rPr lang="en-US" sz="1600" b="1" dirty="0" smtClean="0">
                <a:solidFill>
                  <a:schemeClr val="bg1"/>
                </a:solidFill>
                <a:latin typeface="Times New Roman" pitchFamily="18" charset="0"/>
                <a:cs typeface="Times New Roman" pitchFamily="18" charset="0"/>
              </a:rPr>
              <a:t>Amanda </a:t>
            </a:r>
            <a:r>
              <a:rPr lang="en-US" sz="1600" b="1" dirty="0" err="1" smtClean="0">
                <a:solidFill>
                  <a:schemeClr val="bg1"/>
                </a:solidFill>
                <a:latin typeface="Times New Roman" pitchFamily="18" charset="0"/>
                <a:cs typeface="Times New Roman" pitchFamily="18" charset="0"/>
              </a:rPr>
              <a:t>Terborg</a:t>
            </a:r>
            <a:r>
              <a:rPr lang="en-US" sz="1600" b="1" dirty="0" smtClean="0">
                <a:solidFill>
                  <a:schemeClr val="bg1"/>
                </a:solidFill>
                <a:latin typeface="Times New Roman" pitchFamily="18" charset="0"/>
                <a:cs typeface="Times New Roman" pitchFamily="18" charset="0"/>
              </a:rPr>
              <a:t> (CIMSS/AWC), Emily Berndt (</a:t>
            </a:r>
            <a:r>
              <a:rPr lang="en-US" sz="1600" b="1" dirty="0" err="1" smtClean="0">
                <a:solidFill>
                  <a:schemeClr val="bg1"/>
                </a:solidFill>
                <a:latin typeface="Times New Roman" pitchFamily="18" charset="0"/>
                <a:cs typeface="Times New Roman" pitchFamily="18" charset="0"/>
              </a:rPr>
              <a:t>SPoRT</a:t>
            </a:r>
            <a:r>
              <a:rPr lang="en-US" sz="1600" b="1" dirty="0" smtClean="0">
                <a:solidFill>
                  <a:schemeClr val="bg1"/>
                </a:solidFill>
                <a:latin typeface="Times New Roman" pitchFamily="18" charset="0"/>
                <a:cs typeface="Times New Roman" pitchFamily="18" charset="0"/>
              </a:rPr>
              <a:t>), and Kathy </a:t>
            </a:r>
            <a:r>
              <a:rPr lang="en-US" sz="1600" b="1" dirty="0" err="1" smtClean="0">
                <a:solidFill>
                  <a:schemeClr val="bg1"/>
                </a:solidFill>
                <a:latin typeface="Times New Roman" pitchFamily="18" charset="0"/>
                <a:cs typeface="Times New Roman" pitchFamily="18" charset="0"/>
              </a:rPr>
              <a:t>Strabala</a:t>
            </a:r>
            <a:r>
              <a:rPr lang="en-US" sz="1600" b="1" dirty="0" smtClean="0">
                <a:solidFill>
                  <a:schemeClr val="bg1"/>
                </a:solidFill>
                <a:latin typeface="Times New Roman" pitchFamily="18" charset="0"/>
                <a:cs typeface="Times New Roman" pitchFamily="18" charset="0"/>
              </a:rPr>
              <a:t> (CIMSS)</a:t>
            </a:r>
            <a:endParaRPr lang="en-US" sz="1600" b="1" dirty="0" smtClean="0">
              <a:solidFill>
                <a:schemeClr val="bg1"/>
              </a:solidFill>
              <a:latin typeface="Times New Roman" pitchFamily="18" charset="0"/>
              <a:cs typeface="Times New Roman" pitchFamily="18" charset="0"/>
            </a:endParaRPr>
          </a:p>
        </p:txBody>
      </p:sp>
      <p:sp>
        <p:nvSpPr>
          <p:cNvPr id="13318" name="Rectangle 4"/>
          <p:cNvSpPr>
            <a:spLocks noChangeArrowheads="1"/>
          </p:cNvSpPr>
          <p:nvPr/>
        </p:nvSpPr>
        <p:spPr bwMode="auto">
          <a:xfrm>
            <a:off x="2743200" y="4530107"/>
            <a:ext cx="3657600" cy="584775"/>
          </a:xfrm>
          <a:prstGeom prst="rect">
            <a:avLst/>
          </a:prstGeom>
          <a:solidFill>
            <a:schemeClr val="tx1">
              <a:alpha val="60000"/>
            </a:schemeClr>
          </a:solidFill>
          <a:ln>
            <a:noFill/>
          </a:ln>
          <a:extLst/>
        </p:spPr>
        <p:txBody>
          <a:bodyPr wrap="square">
            <a:spAutoFit/>
          </a:bodyPr>
          <a:lstStyle/>
          <a:p>
            <a:pPr algn="ctr"/>
            <a:r>
              <a:rPr lang="en-US" sz="1600" b="1" dirty="0" smtClean="0">
                <a:solidFill>
                  <a:schemeClr val="bg1"/>
                </a:solidFill>
                <a:latin typeface="Times New Roman" pitchFamily="18" charset="0"/>
                <a:cs typeface="Times New Roman" pitchFamily="18" charset="0"/>
              </a:rPr>
              <a:t>2</a:t>
            </a:r>
            <a:r>
              <a:rPr lang="en-US" sz="1600" b="1" baseline="30000" dirty="0" smtClean="0">
                <a:solidFill>
                  <a:schemeClr val="bg1"/>
                </a:solidFill>
                <a:latin typeface="Times New Roman" pitchFamily="18" charset="0"/>
                <a:cs typeface="Times New Roman" pitchFamily="18" charset="0"/>
              </a:rPr>
              <a:t>nd</a:t>
            </a:r>
            <a:r>
              <a:rPr lang="en-US" sz="1600" b="1" dirty="0" smtClean="0">
                <a:solidFill>
                  <a:schemeClr val="bg1"/>
                </a:solidFill>
                <a:latin typeface="Times New Roman" pitchFamily="18" charset="0"/>
                <a:cs typeface="Times New Roman" pitchFamily="18" charset="0"/>
              </a:rPr>
              <a:t> S-NPP Applications Workshop</a:t>
            </a:r>
          </a:p>
          <a:p>
            <a:pPr algn="ctr"/>
            <a:r>
              <a:rPr lang="en-US" sz="1600" b="1" dirty="0" smtClean="0">
                <a:solidFill>
                  <a:schemeClr val="bg1"/>
                </a:solidFill>
                <a:latin typeface="Times New Roman" pitchFamily="18" charset="0"/>
                <a:cs typeface="Times New Roman" pitchFamily="18" charset="0"/>
              </a:rPr>
              <a:t>11/20/14</a:t>
            </a:r>
            <a:endParaRPr lang="en-US" sz="1600" b="1" dirty="0">
              <a:solidFill>
                <a:schemeClr val="bg1"/>
              </a:solidFill>
              <a:latin typeface="Times New Roman" pitchFamily="18" charset="0"/>
              <a:cs typeface="Times New Roman" pitchFamily="18" charset="0"/>
            </a:endParaRPr>
          </a:p>
        </p:txBody>
      </p:sp>
      <p:sp>
        <p:nvSpPr>
          <p:cNvPr id="13319" name="TextBox 26"/>
          <p:cNvSpPr txBox="1">
            <a:spLocks noChangeArrowheads="1"/>
          </p:cNvSpPr>
          <p:nvPr/>
        </p:nvSpPr>
        <p:spPr bwMode="auto">
          <a:xfrm>
            <a:off x="0" y="655320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FF"/>
                </a:solidFill>
                <a:latin typeface="Arial" pitchFamily="34" charset="0"/>
              </a:defRPr>
            </a:lvl1pPr>
            <a:lvl2pPr marL="742950" indent="-285750" eaLnBrk="0" hangingPunct="0">
              <a:defRPr sz="2800">
                <a:solidFill>
                  <a:srgbClr val="FFFFFF"/>
                </a:solidFill>
                <a:latin typeface="Arial" pitchFamily="34" charset="0"/>
              </a:defRPr>
            </a:lvl2pPr>
            <a:lvl3pPr marL="1143000" indent="-228600" eaLnBrk="0" hangingPunct="0">
              <a:defRPr sz="2800">
                <a:solidFill>
                  <a:srgbClr val="FFFFFF"/>
                </a:solidFill>
                <a:latin typeface="Arial" pitchFamily="34" charset="0"/>
              </a:defRPr>
            </a:lvl3pPr>
            <a:lvl4pPr marL="1600200" indent="-228600" eaLnBrk="0" hangingPunct="0">
              <a:defRPr sz="2800">
                <a:solidFill>
                  <a:srgbClr val="FFFFFF"/>
                </a:solidFill>
                <a:latin typeface="Arial" pitchFamily="34" charset="0"/>
              </a:defRPr>
            </a:lvl4pPr>
            <a:lvl5pPr marL="2057400" indent="-228600" eaLnBrk="0" hangingPunct="0">
              <a:defRPr sz="2800">
                <a:solidFill>
                  <a:srgbClr val="FFFFFF"/>
                </a:solidFill>
                <a:latin typeface="Arial" pitchFamily="34" charset="0"/>
              </a:defRPr>
            </a:lvl5pPr>
            <a:lvl6pPr marL="2514600" indent="-228600" eaLnBrk="0" fontAlgn="base" hangingPunct="0">
              <a:spcBef>
                <a:spcPct val="0"/>
              </a:spcBef>
              <a:spcAft>
                <a:spcPct val="0"/>
              </a:spcAft>
              <a:defRPr sz="2800">
                <a:solidFill>
                  <a:srgbClr val="FFFFFF"/>
                </a:solidFill>
                <a:latin typeface="Arial" pitchFamily="34" charset="0"/>
              </a:defRPr>
            </a:lvl6pPr>
            <a:lvl7pPr marL="2971800" indent="-228600" eaLnBrk="0" fontAlgn="base" hangingPunct="0">
              <a:spcBef>
                <a:spcPct val="0"/>
              </a:spcBef>
              <a:spcAft>
                <a:spcPct val="0"/>
              </a:spcAft>
              <a:defRPr sz="2800">
                <a:solidFill>
                  <a:srgbClr val="FFFFFF"/>
                </a:solidFill>
                <a:latin typeface="Arial" pitchFamily="34" charset="0"/>
              </a:defRPr>
            </a:lvl7pPr>
            <a:lvl8pPr marL="3429000" indent="-228600" eaLnBrk="0" fontAlgn="base" hangingPunct="0">
              <a:spcBef>
                <a:spcPct val="0"/>
              </a:spcBef>
              <a:spcAft>
                <a:spcPct val="0"/>
              </a:spcAft>
              <a:defRPr sz="2800">
                <a:solidFill>
                  <a:srgbClr val="FFFFFF"/>
                </a:solidFill>
                <a:latin typeface="Arial" pitchFamily="34" charset="0"/>
              </a:defRPr>
            </a:lvl8pPr>
            <a:lvl9pPr marL="3886200" indent="-228600" eaLnBrk="0" fontAlgn="base" hangingPunct="0">
              <a:spcBef>
                <a:spcPct val="0"/>
              </a:spcBef>
              <a:spcAft>
                <a:spcPct val="0"/>
              </a:spcAft>
              <a:defRPr sz="2800">
                <a:solidFill>
                  <a:srgbClr val="FFFFFF"/>
                </a:solidFill>
                <a:latin typeface="Arial" pitchFamily="34" charset="0"/>
              </a:defRPr>
            </a:lvl9pPr>
          </a:lstStyle>
          <a:p>
            <a:pPr eaLnBrk="1" hangingPunct="1"/>
            <a:r>
              <a:rPr lang="en-US" sz="1600">
                <a:solidFill>
                  <a:srgbClr val="7F7F7F"/>
                </a:solidFill>
              </a:rPr>
              <a:t>1</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 y="4925627"/>
            <a:ext cx="1104900" cy="11049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800" y="5616575"/>
            <a:ext cx="1104900" cy="1104900"/>
          </a:xfrm>
          <a:prstGeom prst="rect">
            <a:avLst/>
          </a:prstGeom>
        </p:spPr>
      </p:pic>
      <p:pic>
        <p:nvPicPr>
          <p:cNvPr id="10" name="Picture 4" descr="C:\My Files\Hugo\CICS\Dissemination\Logo and Banner\HIRES\CICSMD_logo_white-blue.png"/>
          <p:cNvPicPr>
            <a:picLocks noChangeAspect="1" noChangeArrowheads="1"/>
          </p:cNvPicPr>
          <p:nvPr/>
        </p:nvPicPr>
        <p:blipFill>
          <a:blip r:embed="rId6" cstate="print"/>
          <a:srcRect/>
          <a:stretch>
            <a:fillRect/>
          </a:stretch>
        </p:blipFill>
        <p:spPr bwMode="auto">
          <a:xfrm>
            <a:off x="3912637" y="5675342"/>
            <a:ext cx="1394925" cy="1046133"/>
          </a:xfrm>
          <a:prstGeom prst="rect">
            <a:avLst/>
          </a:prstGeom>
          <a:noFill/>
        </p:spPr>
      </p:pic>
      <p:pic>
        <p:nvPicPr>
          <p:cNvPr id="11" name="Picture 10" descr="JPSS Logo5.png"/>
          <p:cNvPicPr>
            <a:picLocks noChangeAspect="1"/>
          </p:cNvPicPr>
          <p:nvPr/>
        </p:nvPicPr>
        <p:blipFill>
          <a:blip r:embed="rId7" cstate="print"/>
          <a:srcRect/>
          <a:stretch>
            <a:fillRect/>
          </a:stretch>
        </p:blipFill>
        <p:spPr bwMode="auto">
          <a:xfrm>
            <a:off x="7410450" y="5286074"/>
            <a:ext cx="1522304" cy="1422701"/>
          </a:xfrm>
          <a:prstGeom prst="rect">
            <a:avLst/>
          </a:prstGeom>
          <a:noFill/>
          <a:ln w="9525">
            <a:noFill/>
            <a:miter lim="800000"/>
            <a:headEnd/>
            <a:tailEnd/>
          </a:ln>
        </p:spPr>
      </p:pic>
    </p:spTree>
    <p:extLst>
      <p:ext uri="{BB962C8B-B14F-4D97-AF65-F5344CB8AC3E}">
        <p14:creationId xmlns:p14="http://schemas.microsoft.com/office/powerpoint/2010/main" val="142498553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sea_state_greenland.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5000" contrast="10000"/>
                    </a14:imgEffect>
                  </a14:imgLayer>
                </a14:imgProps>
              </a:ext>
            </a:extLst>
          </a:blip>
          <a:srcRect/>
          <a:stretch>
            <a:fillRect/>
          </a:stretch>
        </p:blipFill>
        <p:spPr bwMode="auto">
          <a:xfrm>
            <a:off x="3175" y="0"/>
            <a:ext cx="9137650" cy="6858000"/>
          </a:xfrm>
          <a:prstGeom prst="rect">
            <a:avLst/>
          </a:prstGeom>
          <a:noFill/>
          <a:ln w="9525">
            <a:noFill/>
            <a:miter lim="800000"/>
            <a:headEnd/>
            <a:tailEnd/>
          </a:ln>
        </p:spPr>
      </p:pic>
      <p:sp>
        <p:nvSpPr>
          <p:cNvPr id="2" name="Title 1"/>
          <p:cNvSpPr>
            <a:spLocks noGrp="1"/>
          </p:cNvSpPr>
          <p:nvPr>
            <p:ph type="title"/>
          </p:nvPr>
        </p:nvSpPr>
        <p:spPr>
          <a:xfrm>
            <a:off x="0" y="0"/>
            <a:ext cx="9144000" cy="1143000"/>
          </a:xfrm>
        </p:spPr>
        <p:txBody>
          <a:bodyPr>
            <a:normAutofit fontScale="90000"/>
          </a:bodyPr>
          <a:lstStyle/>
          <a:p>
            <a:r>
              <a:rPr lang="en-US" dirty="0" smtClean="0"/>
              <a:t>OPC Activities Ocean Winds </a:t>
            </a:r>
            <a:br>
              <a:rPr lang="en-US" dirty="0" smtClean="0"/>
            </a:br>
            <a:r>
              <a:rPr lang="en-US" dirty="0" smtClean="0"/>
              <a:t>ASCAT A &amp; B</a:t>
            </a:r>
            <a:endParaRPr lang="en-US" sz="3600" dirty="0"/>
          </a:p>
        </p:txBody>
      </p:sp>
      <p:sp>
        <p:nvSpPr>
          <p:cNvPr id="5" name="Content Placeholder 4"/>
          <p:cNvSpPr>
            <a:spLocks noGrp="1"/>
          </p:cNvSpPr>
          <p:nvPr>
            <p:ph idx="1"/>
          </p:nvPr>
        </p:nvSpPr>
        <p:spPr>
          <a:xfrm>
            <a:off x="304800" y="1567244"/>
            <a:ext cx="8229600" cy="4709160"/>
          </a:xfrm>
        </p:spPr>
        <p:txBody>
          <a:bodyPr/>
          <a:lstStyle/>
          <a:p>
            <a:endParaRPr lang="en-US" b="1" dirty="0" smtClean="0">
              <a:solidFill>
                <a:schemeClr val="bg1"/>
              </a:solidFill>
            </a:endParaRPr>
          </a:p>
          <a:p>
            <a:endParaRPr lang="en-US" b="1" dirty="0">
              <a:solidFill>
                <a:schemeClr val="bg1"/>
              </a:solidFill>
            </a:endParaRPr>
          </a:p>
          <a:p>
            <a:endParaRPr lang="en-US" b="1" dirty="0" smtClean="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7080"/>
            <a:ext cx="9144000" cy="5126839"/>
          </a:xfrm>
          <a:prstGeom prst="rect">
            <a:avLst/>
          </a:prstGeom>
        </p:spPr>
      </p:pic>
    </p:spTree>
    <p:extLst>
      <p:ext uri="{BB962C8B-B14F-4D97-AF65-F5344CB8AC3E}">
        <p14:creationId xmlns:p14="http://schemas.microsoft.com/office/powerpoint/2010/main" val="232083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15E17B2-8DB4-4717-87AF-EA2EABBA1CD5}" type="slidenum">
              <a:rPr lang="en-US" smtClean="0">
                <a:solidFill>
                  <a:prstClr val="black">
                    <a:tint val="75000"/>
                  </a:prstClr>
                </a:solidFill>
              </a:rPr>
              <a:pPr>
                <a:defRPr/>
              </a:pPr>
              <a:t>11</a:t>
            </a:fld>
            <a:endParaRPr lang="en-US">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p:cNvSpPr txBox="1">
            <a:spLocks/>
          </p:cNvSpPr>
          <p:nvPr/>
        </p:nvSpPr>
        <p:spPr>
          <a:xfrm>
            <a:off x="0" y="0"/>
            <a:ext cx="9144000" cy="1143000"/>
          </a:xfrm>
          <a:prstGeom prst="rect">
            <a:avLst/>
          </a:prstGeom>
        </p:spPr>
        <p:txBody>
          <a:bodyPr>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solidFill>
                  <a:schemeClr val="bg1"/>
                </a:solidFill>
              </a:rPr>
              <a:t>OPC Activities Ocean Waves</a:t>
            </a:r>
          </a:p>
          <a:p>
            <a:r>
              <a:rPr lang="en-US" dirty="0" smtClean="0">
                <a:solidFill>
                  <a:schemeClr val="bg1"/>
                </a:solidFill>
              </a:rPr>
              <a:t>Jason-2 and </a:t>
            </a:r>
            <a:r>
              <a:rPr lang="en-US" dirty="0" err="1" smtClean="0">
                <a:solidFill>
                  <a:schemeClr val="bg1"/>
                </a:solidFill>
              </a:rPr>
              <a:t>Cryosat</a:t>
            </a:r>
            <a:r>
              <a:rPr lang="en-US" dirty="0" smtClean="0">
                <a:solidFill>
                  <a:schemeClr val="bg1"/>
                </a:solidFill>
              </a:rPr>
              <a:t> </a:t>
            </a:r>
            <a:endParaRPr lang="en-US" sz="36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429567"/>
            <a:ext cx="9144000" cy="5126839"/>
          </a:xfrm>
          <a:prstGeom prst="rect">
            <a:avLst/>
          </a:prstGeom>
        </p:spPr>
      </p:pic>
    </p:spTree>
    <p:extLst>
      <p:ext uri="{BB962C8B-B14F-4D97-AF65-F5344CB8AC3E}">
        <p14:creationId xmlns:p14="http://schemas.microsoft.com/office/powerpoint/2010/main" val="138782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S-</a:t>
            </a:r>
            <a:r>
              <a:rPr lang="en-US" dirty="0" err="1" smtClean="0"/>
              <a:t>npp</a:t>
            </a:r>
            <a:r>
              <a:rPr lang="en-US" dirty="0" smtClean="0"/>
              <a:t> products introduced through the satellite proving grounds</a:t>
            </a:r>
            <a:endParaRPr lang="en-US" dirty="0"/>
          </a:p>
        </p:txBody>
      </p:sp>
      <p:sp>
        <p:nvSpPr>
          <p:cNvPr id="5" name="Subtitle 4"/>
          <p:cNvSpPr>
            <a:spLocks noGrp="1"/>
          </p:cNvSpPr>
          <p:nvPr>
            <p:ph type="subTitle" idx="1"/>
          </p:nvPr>
        </p:nvSpPr>
        <p:spPr>
          <a:xfrm>
            <a:off x="914400" y="3657600"/>
            <a:ext cx="7315200" cy="1752600"/>
          </a:xfrm>
        </p:spPr>
        <p:txBody>
          <a:bodyPr>
            <a:normAutofit fontScale="92500" lnSpcReduction="20000"/>
          </a:bodyPr>
          <a:lstStyle/>
          <a:p>
            <a:r>
              <a:rPr lang="en-US" dirty="0" smtClean="0"/>
              <a:t>VIIRS, </a:t>
            </a:r>
            <a:r>
              <a:rPr lang="en-US" dirty="0" err="1" smtClean="0"/>
              <a:t>CrIS</a:t>
            </a:r>
            <a:r>
              <a:rPr lang="en-US" dirty="0" smtClean="0"/>
              <a:t>, ATMS – OPC, SAB, NHC, WPC</a:t>
            </a:r>
          </a:p>
          <a:p>
            <a:r>
              <a:rPr lang="en-US" dirty="0" smtClean="0"/>
              <a:t>VIIRS – AWC</a:t>
            </a:r>
          </a:p>
          <a:p>
            <a:r>
              <a:rPr lang="en-US" dirty="0" smtClean="0"/>
              <a:t>VIIRS, </a:t>
            </a:r>
            <a:r>
              <a:rPr lang="en-US" dirty="0" err="1" smtClean="0"/>
              <a:t>CrIS</a:t>
            </a:r>
            <a:r>
              <a:rPr lang="en-US" dirty="0" smtClean="0"/>
              <a:t> – a few NWS WFOs</a:t>
            </a:r>
          </a:p>
          <a:p>
            <a:r>
              <a:rPr lang="en-US" dirty="0" smtClean="0"/>
              <a:t>Future VIIRS, </a:t>
            </a:r>
            <a:r>
              <a:rPr lang="en-US" dirty="0" err="1" smtClean="0"/>
              <a:t>CrIS</a:t>
            </a:r>
            <a:r>
              <a:rPr lang="en-US" dirty="0" smtClean="0"/>
              <a:t> products at SPC</a:t>
            </a:r>
          </a:p>
          <a:p>
            <a:endParaRPr lang="en-US" dirty="0"/>
          </a:p>
        </p:txBody>
      </p:sp>
    </p:spTree>
    <p:extLst>
      <p:ext uri="{BB962C8B-B14F-4D97-AF65-F5344CB8AC3E}">
        <p14:creationId xmlns:p14="http://schemas.microsoft.com/office/powerpoint/2010/main" val="2483871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Suomi</a:t>
            </a:r>
            <a:r>
              <a:rPr lang="en-US" dirty="0" smtClean="0"/>
              <a:t> NPP VIIRS Imagery</a:t>
            </a:r>
            <a:br>
              <a:rPr lang="en-US" dirty="0" smtClean="0"/>
            </a:br>
            <a:r>
              <a:rPr lang="en-US" sz="2000" dirty="0" smtClean="0"/>
              <a:t>Provided by CIMSS and NASA </a:t>
            </a:r>
            <a:r>
              <a:rPr lang="en-US" sz="2000" dirty="0" err="1" smtClean="0"/>
              <a:t>SPoRT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536377"/>
            <a:ext cx="3871014" cy="2699611"/>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057400"/>
            <a:ext cx="3090221" cy="4530725"/>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680754"/>
            <a:ext cx="4038600" cy="259454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014" y="4119154"/>
            <a:ext cx="3352800" cy="2338213"/>
          </a:xfrm>
          <a:prstGeom prst="rect">
            <a:avLst/>
          </a:prstGeom>
        </p:spPr>
      </p:pic>
      <p:sp>
        <p:nvSpPr>
          <p:cNvPr id="8" name="TextBox 7"/>
          <p:cNvSpPr txBox="1"/>
          <p:nvPr/>
        </p:nvSpPr>
        <p:spPr>
          <a:xfrm>
            <a:off x="2819400" y="3505200"/>
            <a:ext cx="1676400" cy="523220"/>
          </a:xfrm>
          <a:prstGeom prst="rect">
            <a:avLst/>
          </a:prstGeom>
          <a:noFill/>
        </p:spPr>
        <p:txBody>
          <a:bodyPr wrap="square" rtlCol="0">
            <a:spAutoFit/>
          </a:bodyPr>
          <a:lstStyle/>
          <a:p>
            <a:pPr algn="ctr"/>
            <a:r>
              <a:rPr lang="en-US" sz="1400" dirty="0" smtClean="0"/>
              <a:t>VIIRS/</a:t>
            </a:r>
            <a:r>
              <a:rPr lang="en-US" sz="1400" dirty="0" err="1" smtClean="0"/>
              <a:t>CrIS</a:t>
            </a:r>
            <a:r>
              <a:rPr lang="en-US" sz="1400" dirty="0" smtClean="0"/>
              <a:t> RGB Air Mass</a:t>
            </a:r>
            <a:endParaRPr lang="en-US" sz="1400" dirty="0"/>
          </a:p>
        </p:txBody>
      </p:sp>
      <p:sp>
        <p:nvSpPr>
          <p:cNvPr id="9" name="TextBox 8"/>
          <p:cNvSpPr txBox="1"/>
          <p:nvPr/>
        </p:nvSpPr>
        <p:spPr>
          <a:xfrm>
            <a:off x="990600" y="6098977"/>
            <a:ext cx="2286000" cy="307777"/>
          </a:xfrm>
          <a:prstGeom prst="rect">
            <a:avLst/>
          </a:prstGeom>
          <a:noFill/>
        </p:spPr>
        <p:txBody>
          <a:bodyPr wrap="square" rtlCol="0">
            <a:spAutoFit/>
          </a:bodyPr>
          <a:lstStyle/>
          <a:p>
            <a:pPr algn="ctr"/>
            <a:r>
              <a:rPr lang="en-US" sz="1400" dirty="0" smtClean="0"/>
              <a:t>VIIRS Day-Night Band</a:t>
            </a:r>
            <a:endParaRPr lang="en-US" sz="1400" dirty="0"/>
          </a:p>
        </p:txBody>
      </p:sp>
      <p:sp>
        <p:nvSpPr>
          <p:cNvPr id="10" name="TextBox 9"/>
          <p:cNvSpPr txBox="1"/>
          <p:nvPr/>
        </p:nvSpPr>
        <p:spPr>
          <a:xfrm>
            <a:off x="4724400" y="1658297"/>
            <a:ext cx="2044229" cy="307777"/>
          </a:xfrm>
          <a:prstGeom prst="rect">
            <a:avLst/>
          </a:prstGeom>
          <a:noFill/>
        </p:spPr>
        <p:txBody>
          <a:bodyPr wrap="square" rtlCol="0">
            <a:spAutoFit/>
          </a:bodyPr>
          <a:lstStyle/>
          <a:p>
            <a:pPr algn="ctr"/>
            <a:r>
              <a:rPr lang="en-US" sz="1400" dirty="0" smtClean="0"/>
              <a:t>VIIRS Visible</a:t>
            </a:r>
            <a:endParaRPr lang="en-US" sz="1400" dirty="0"/>
          </a:p>
        </p:txBody>
      </p:sp>
      <p:sp>
        <p:nvSpPr>
          <p:cNvPr id="11" name="TextBox 10"/>
          <p:cNvSpPr txBox="1"/>
          <p:nvPr/>
        </p:nvSpPr>
        <p:spPr>
          <a:xfrm>
            <a:off x="5516907" y="4257996"/>
            <a:ext cx="2286000" cy="307777"/>
          </a:xfrm>
          <a:prstGeom prst="rect">
            <a:avLst/>
          </a:prstGeom>
          <a:noFill/>
        </p:spPr>
        <p:txBody>
          <a:bodyPr wrap="square" rtlCol="0">
            <a:spAutoFit/>
          </a:bodyPr>
          <a:lstStyle/>
          <a:p>
            <a:pPr algn="ctr"/>
            <a:r>
              <a:rPr lang="en-US" sz="1400" dirty="0" smtClean="0">
                <a:solidFill>
                  <a:schemeClr val="bg1"/>
                </a:solidFill>
              </a:rPr>
              <a:t>VIIRS </a:t>
            </a:r>
            <a:r>
              <a:rPr lang="en-US" sz="1400" dirty="0" err="1" smtClean="0">
                <a:solidFill>
                  <a:schemeClr val="bg1"/>
                </a:solidFill>
              </a:rPr>
              <a:t>Longwave</a:t>
            </a:r>
            <a:r>
              <a:rPr lang="en-US" sz="1400" dirty="0" smtClean="0">
                <a:solidFill>
                  <a:schemeClr val="bg1"/>
                </a:solidFill>
              </a:rPr>
              <a:t> IR</a:t>
            </a:r>
            <a:endParaRPr lang="en-US" sz="1400" dirty="0">
              <a:solidFill>
                <a:schemeClr val="bg1"/>
              </a:solidFill>
            </a:endParaRPr>
          </a:p>
        </p:txBody>
      </p:sp>
      <p:pic>
        <p:nvPicPr>
          <p:cNvPr id="12" name="Picture 11" descr="JPSS Logo5.png"/>
          <p:cNvPicPr>
            <a:picLocks noChangeAspect="1"/>
          </p:cNvPicPr>
          <p:nvPr/>
        </p:nvPicPr>
        <p:blipFill>
          <a:blip r:embed="rId6" cstate="print"/>
          <a:srcRect/>
          <a:stretch>
            <a:fillRect/>
          </a:stretch>
        </p:blipFill>
        <p:spPr bwMode="auto">
          <a:xfrm>
            <a:off x="3692434" y="4706756"/>
            <a:ext cx="1522304" cy="1422701"/>
          </a:xfrm>
          <a:prstGeom prst="rect">
            <a:avLst/>
          </a:prstGeom>
          <a:noFill/>
          <a:ln w="9525">
            <a:noFill/>
            <a:miter lim="800000"/>
            <a:headEnd/>
            <a:tailEnd/>
          </a:ln>
        </p:spPr>
      </p:pic>
    </p:spTree>
    <p:extLst>
      <p:ext uri="{BB962C8B-B14F-4D97-AF65-F5344CB8AC3E}">
        <p14:creationId xmlns:p14="http://schemas.microsoft.com/office/powerpoint/2010/main" val="30091309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Day-Night Band</a:t>
            </a:r>
            <a:br>
              <a:rPr lang="en-US" dirty="0" smtClean="0"/>
            </a:br>
            <a:r>
              <a:rPr lang="en-US" sz="3100" dirty="0" smtClean="0"/>
              <a:t>Used by WPC and OPC to monitor cold front and storms at night with moonlight!</a:t>
            </a:r>
            <a:endParaRPr lang="en-US" sz="3100" dirty="0"/>
          </a:p>
        </p:txBody>
      </p:sp>
      <p:sp>
        <p:nvSpPr>
          <p:cNvPr id="3" name="Text Placeholder 2"/>
          <p:cNvSpPr>
            <a:spLocks noGrp="1"/>
          </p:cNvSpPr>
          <p:nvPr>
            <p:ph type="body" idx="1"/>
          </p:nvPr>
        </p:nvSpPr>
        <p:spPr/>
        <p:txBody>
          <a:bodyPr/>
          <a:lstStyle/>
          <a:p>
            <a:pPr algn="ctr"/>
            <a:r>
              <a:rPr lang="en-US" dirty="0" smtClean="0"/>
              <a:t>CONUS</a:t>
            </a:r>
            <a:endParaRPr lang="en-US" dirty="0"/>
          </a:p>
        </p:txBody>
      </p:sp>
      <p:sp>
        <p:nvSpPr>
          <p:cNvPr id="4" name="Text Placeholder 3"/>
          <p:cNvSpPr>
            <a:spLocks noGrp="1"/>
          </p:cNvSpPr>
          <p:nvPr>
            <p:ph type="body" sz="half" idx="3"/>
          </p:nvPr>
        </p:nvSpPr>
        <p:spPr/>
        <p:txBody>
          <a:bodyPr/>
          <a:lstStyle/>
          <a:p>
            <a:pPr algn="ctr"/>
            <a:r>
              <a:rPr lang="en-US" dirty="0" smtClean="0"/>
              <a:t>ALASKA</a:t>
            </a:r>
            <a:endParaRPr lang="en-US" dirty="0"/>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83770" y="2514599"/>
            <a:ext cx="4488230" cy="3243233"/>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1999" y="2514601"/>
            <a:ext cx="4487437" cy="3242660"/>
          </a:xfrm>
        </p:spPr>
      </p:pic>
      <p:sp>
        <p:nvSpPr>
          <p:cNvPr id="9" name="TextBox 8"/>
          <p:cNvSpPr txBox="1"/>
          <p:nvPr/>
        </p:nvSpPr>
        <p:spPr>
          <a:xfrm>
            <a:off x="76200" y="5726668"/>
            <a:ext cx="4060727" cy="369332"/>
          </a:xfrm>
          <a:prstGeom prst="rect">
            <a:avLst/>
          </a:prstGeom>
          <a:noFill/>
        </p:spPr>
        <p:txBody>
          <a:bodyPr wrap="none" rtlCol="0">
            <a:spAutoFit/>
          </a:bodyPr>
          <a:lstStyle/>
          <a:p>
            <a:r>
              <a:rPr lang="en-US" dirty="0" smtClean="0"/>
              <a:t>Courtesy of CIMSS and NASA </a:t>
            </a:r>
            <a:r>
              <a:rPr lang="en-US" dirty="0" err="1" smtClean="0"/>
              <a:t>SPoRT</a:t>
            </a:r>
            <a:endParaRPr lang="en-US" dirty="0"/>
          </a:p>
        </p:txBody>
      </p:sp>
    </p:spTree>
    <p:extLst>
      <p:ext uri="{BB962C8B-B14F-4D97-AF65-F5344CB8AC3E}">
        <p14:creationId xmlns:p14="http://schemas.microsoft.com/office/powerpoint/2010/main" val="704122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Day-Night Band</a:t>
            </a:r>
            <a:br>
              <a:rPr lang="en-US" dirty="0" smtClean="0"/>
            </a:br>
            <a:r>
              <a:rPr lang="en-US" sz="3600" dirty="0" smtClean="0"/>
              <a:t>Unique use at WPC and SAB</a:t>
            </a:r>
            <a:r>
              <a:rPr lang="en-US" dirty="0" smtClean="0"/>
              <a:t/>
            </a:r>
            <a:br>
              <a:rPr lang="en-US" dirty="0" smtClean="0"/>
            </a:br>
            <a:r>
              <a:rPr lang="en-US" sz="1800" dirty="0" smtClean="0"/>
              <a:t>Coupled with the Overshooting Top Detection (</a:t>
            </a:r>
            <a:r>
              <a:rPr lang="en-US" sz="1800" dirty="0" err="1" smtClean="0"/>
              <a:t>Bedka</a:t>
            </a:r>
            <a:r>
              <a:rPr lang="en-US" sz="1800" dirty="0" smtClean="0"/>
              <a:t>)</a:t>
            </a:r>
            <a:endParaRPr lang="en-US" dirty="0"/>
          </a:p>
        </p:txBody>
      </p:sp>
      <p:sp>
        <p:nvSpPr>
          <p:cNvPr id="3" name="Text Placeholder 2"/>
          <p:cNvSpPr>
            <a:spLocks noGrp="1"/>
          </p:cNvSpPr>
          <p:nvPr>
            <p:ph type="body" idx="1"/>
          </p:nvPr>
        </p:nvSpPr>
        <p:spPr>
          <a:xfrm>
            <a:off x="457200" y="1752600"/>
            <a:ext cx="4040188" cy="750887"/>
          </a:xfrm>
        </p:spPr>
        <p:txBody>
          <a:bodyPr/>
          <a:lstStyle/>
          <a:p>
            <a:pPr algn="ctr"/>
            <a:r>
              <a:rPr lang="en-US" dirty="0" smtClean="0"/>
              <a:t>VIIRS LWIR and OTD</a:t>
            </a:r>
            <a:endParaRPr lang="en-US" dirty="0"/>
          </a:p>
        </p:txBody>
      </p:sp>
      <p:sp>
        <p:nvSpPr>
          <p:cNvPr id="4" name="Text Placeholder 3"/>
          <p:cNvSpPr>
            <a:spLocks noGrp="1"/>
          </p:cNvSpPr>
          <p:nvPr>
            <p:ph type="body" sz="half" idx="3"/>
          </p:nvPr>
        </p:nvSpPr>
        <p:spPr>
          <a:xfrm>
            <a:off x="4648200" y="1752600"/>
            <a:ext cx="4041775" cy="750887"/>
          </a:xfrm>
        </p:spPr>
        <p:txBody>
          <a:bodyPr/>
          <a:lstStyle/>
          <a:p>
            <a:pPr algn="ctr"/>
            <a:r>
              <a:rPr lang="en-US" dirty="0" smtClean="0"/>
              <a:t>VIIRS </a:t>
            </a:r>
            <a:r>
              <a:rPr lang="en-US" dirty="0" err="1" smtClean="0"/>
              <a:t>dnb</a:t>
            </a:r>
            <a:r>
              <a:rPr lang="en-US" dirty="0" smtClean="0"/>
              <a:t> and </a:t>
            </a:r>
            <a:r>
              <a:rPr lang="en-US" dirty="0" err="1" smtClean="0"/>
              <a:t>otd</a:t>
            </a:r>
            <a:endParaRPr lang="en-US" dirty="0"/>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76200" y="2555138"/>
            <a:ext cx="4495800" cy="3162562"/>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72001" y="2554578"/>
            <a:ext cx="4495800" cy="3162562"/>
          </a:xfrm>
        </p:spPr>
      </p:pic>
      <p:sp>
        <p:nvSpPr>
          <p:cNvPr id="9" name="TextBox 8"/>
          <p:cNvSpPr txBox="1"/>
          <p:nvPr/>
        </p:nvSpPr>
        <p:spPr>
          <a:xfrm>
            <a:off x="76200" y="5726668"/>
            <a:ext cx="4060727" cy="369332"/>
          </a:xfrm>
          <a:prstGeom prst="rect">
            <a:avLst/>
          </a:prstGeom>
          <a:noFill/>
        </p:spPr>
        <p:txBody>
          <a:bodyPr wrap="none" rtlCol="0">
            <a:spAutoFit/>
          </a:bodyPr>
          <a:lstStyle/>
          <a:p>
            <a:r>
              <a:rPr lang="en-US" dirty="0" smtClean="0"/>
              <a:t>Courtesy of CIMSS and NASA </a:t>
            </a:r>
            <a:r>
              <a:rPr lang="en-US" dirty="0" err="1" smtClean="0"/>
              <a:t>SPoRT</a:t>
            </a:r>
            <a:endParaRPr lang="en-US" dirty="0"/>
          </a:p>
        </p:txBody>
      </p:sp>
    </p:spTree>
    <p:extLst>
      <p:ext uri="{BB962C8B-B14F-4D97-AF65-F5344CB8AC3E}">
        <p14:creationId xmlns:p14="http://schemas.microsoft.com/office/powerpoint/2010/main" val="14466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Dust Storm on 04/17/2013</a:t>
            </a:r>
            <a:br>
              <a:rPr lang="en-US" dirty="0" smtClean="0"/>
            </a:br>
            <a:r>
              <a:rPr lang="en-US" dirty="0" smtClean="0"/>
              <a:t>VIIRS RGB Dust Product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49971"/>
            <a:ext cx="8229600" cy="4208982"/>
          </a:xfrm>
        </p:spPr>
      </p:pic>
      <p:sp>
        <p:nvSpPr>
          <p:cNvPr id="5" name="TextBox 4"/>
          <p:cNvSpPr txBox="1"/>
          <p:nvPr/>
        </p:nvSpPr>
        <p:spPr>
          <a:xfrm>
            <a:off x="457200" y="6019800"/>
            <a:ext cx="4060727" cy="369332"/>
          </a:xfrm>
          <a:prstGeom prst="rect">
            <a:avLst/>
          </a:prstGeom>
          <a:noFill/>
        </p:spPr>
        <p:txBody>
          <a:bodyPr wrap="none" rtlCol="0">
            <a:spAutoFit/>
          </a:bodyPr>
          <a:lstStyle/>
          <a:p>
            <a:r>
              <a:rPr lang="en-US" dirty="0" smtClean="0"/>
              <a:t>Courtesy of CIMSS and NASA </a:t>
            </a:r>
            <a:r>
              <a:rPr lang="en-US" dirty="0" err="1" smtClean="0"/>
              <a:t>SPoRT</a:t>
            </a:r>
            <a:endParaRPr lang="en-US" dirty="0"/>
          </a:p>
        </p:txBody>
      </p:sp>
    </p:spTree>
    <p:extLst>
      <p:ext uri="{BB962C8B-B14F-4D97-AF65-F5344CB8AC3E}">
        <p14:creationId xmlns:p14="http://schemas.microsoft.com/office/powerpoint/2010/main" val="3304093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Hurricane Manuel (2013)</a:t>
            </a:r>
            <a:r>
              <a:rPr lang="en-US" dirty="0" smtClean="0"/>
              <a:t/>
            </a:r>
            <a:br>
              <a:rPr lang="en-US" dirty="0" smtClean="0"/>
            </a:br>
            <a:r>
              <a:rPr lang="en-US" sz="2800" dirty="0" smtClean="0"/>
              <a:t>First DNB image in NHC N-AWIPS workstations</a:t>
            </a:r>
            <a:endParaRPr lang="en-US" dirty="0"/>
          </a:p>
        </p:txBody>
      </p:sp>
      <p:sp>
        <p:nvSpPr>
          <p:cNvPr id="5" name="TextBox 4"/>
          <p:cNvSpPr txBox="1"/>
          <p:nvPr/>
        </p:nvSpPr>
        <p:spPr>
          <a:xfrm>
            <a:off x="1196187" y="6339849"/>
            <a:ext cx="4060727" cy="369332"/>
          </a:xfrm>
          <a:prstGeom prst="rect">
            <a:avLst/>
          </a:prstGeom>
          <a:noFill/>
        </p:spPr>
        <p:txBody>
          <a:bodyPr wrap="none" rtlCol="0">
            <a:spAutoFit/>
          </a:bodyPr>
          <a:lstStyle/>
          <a:p>
            <a:r>
              <a:rPr lang="en-US" dirty="0" smtClean="0"/>
              <a:t>Courtesy of CIMSS and NASA </a:t>
            </a:r>
            <a:r>
              <a:rPr lang="en-US" dirty="0" err="1" smtClean="0"/>
              <a:t>SPoRT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187" y="1600200"/>
            <a:ext cx="6751625" cy="4708525"/>
          </a:xfrm>
        </p:spPr>
      </p:pic>
    </p:spTree>
    <p:extLst>
      <p:ext uri="{BB962C8B-B14F-4D97-AF65-F5344CB8AC3E}">
        <p14:creationId xmlns:p14="http://schemas.microsoft.com/office/powerpoint/2010/main" val="3059596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 </a:t>
            </a:r>
            <a:r>
              <a:rPr lang="en-US" dirty="0" smtClean="0"/>
              <a:t>Typhoon </a:t>
            </a:r>
            <a:r>
              <a:rPr lang="en-US" dirty="0" err="1" smtClean="0"/>
              <a:t>Vongfong</a:t>
            </a:r>
            <a:r>
              <a:rPr lang="en-US" dirty="0" smtClean="0"/>
              <a:t> (2014</a:t>
            </a:r>
            <a:r>
              <a:rPr lang="en-US" dirty="0"/>
              <a:t>)</a:t>
            </a:r>
            <a:br>
              <a:rPr lang="en-US" dirty="0"/>
            </a:br>
            <a:r>
              <a:rPr lang="en-US" dirty="0"/>
              <a:t>ATMS 88GHz “V</a:t>
            </a:r>
            <a:r>
              <a:rPr lang="en-US" dirty="0" smtClean="0"/>
              <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973" y="1600200"/>
            <a:ext cx="6760054" cy="4708525"/>
          </a:xfrm>
        </p:spPr>
      </p:pic>
      <p:sp>
        <p:nvSpPr>
          <p:cNvPr id="4" name="TextBox 3"/>
          <p:cNvSpPr txBox="1"/>
          <p:nvPr/>
        </p:nvSpPr>
        <p:spPr>
          <a:xfrm>
            <a:off x="1196187" y="6339849"/>
            <a:ext cx="3844322" cy="369332"/>
          </a:xfrm>
          <a:prstGeom prst="rect">
            <a:avLst/>
          </a:prstGeom>
          <a:noFill/>
        </p:spPr>
        <p:txBody>
          <a:bodyPr wrap="none" rtlCol="0">
            <a:spAutoFit/>
          </a:bodyPr>
          <a:lstStyle/>
          <a:p>
            <a:r>
              <a:rPr lang="en-US" dirty="0" smtClean="0"/>
              <a:t>Courtesy of </a:t>
            </a:r>
            <a:r>
              <a:rPr lang="en-US" dirty="0" smtClean="0"/>
              <a:t>NASA </a:t>
            </a:r>
            <a:r>
              <a:rPr lang="en-US" dirty="0" err="1" smtClean="0"/>
              <a:t>SPoRT</a:t>
            </a:r>
            <a:r>
              <a:rPr lang="en-US" dirty="0" smtClean="0"/>
              <a:t> and NRL</a:t>
            </a:r>
            <a:endParaRPr lang="en-US" dirty="0"/>
          </a:p>
        </p:txBody>
      </p:sp>
    </p:spTree>
    <p:extLst>
      <p:ext uri="{BB962C8B-B14F-4D97-AF65-F5344CB8AC3E}">
        <p14:creationId xmlns:p14="http://schemas.microsoft.com/office/powerpoint/2010/main" val="3134877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6428"/>
            <a:ext cx="3371353"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8913" y="762000"/>
            <a:ext cx="3368887"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8913" y="3657600"/>
            <a:ext cx="3368887"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1799" y="762000"/>
            <a:ext cx="3368887"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609600" y="-156461"/>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rgbClr val="CEB966"/>
                </a:solidFill>
                <a:effectLst>
                  <a:outerShdw blurRad="38100" dist="38100" dir="2700000" algn="tl">
                    <a:srgbClr val="000000">
                      <a:alpha val="43137"/>
                    </a:srgbClr>
                  </a:outerShdw>
                </a:effectLst>
              </a:rPr>
              <a:t>SPoRT</a:t>
            </a:r>
            <a:r>
              <a:rPr lang="en-US" b="1" dirty="0" smtClean="0">
                <a:solidFill>
                  <a:srgbClr val="CEB966"/>
                </a:solidFill>
                <a:effectLst>
                  <a:outerShdw blurRad="38100" dist="38100" dir="2700000" algn="tl">
                    <a:srgbClr val="000000">
                      <a:alpha val="43137"/>
                    </a:srgbClr>
                  </a:outerShdw>
                </a:effectLst>
              </a:rPr>
              <a:t> </a:t>
            </a:r>
            <a:r>
              <a:rPr lang="en-US" b="1" dirty="0" err="1" smtClean="0">
                <a:solidFill>
                  <a:srgbClr val="CEB966"/>
                </a:solidFill>
                <a:effectLst>
                  <a:outerShdw blurRad="38100" dist="38100" dir="2700000" algn="tl">
                    <a:srgbClr val="000000">
                      <a:alpha val="43137"/>
                    </a:srgbClr>
                  </a:outerShdw>
                </a:effectLst>
              </a:rPr>
              <a:t>CrIS</a:t>
            </a:r>
            <a:r>
              <a:rPr lang="en-US" b="1" i="1" dirty="0" smtClean="0">
                <a:solidFill>
                  <a:srgbClr val="CEB966"/>
                </a:solidFill>
              </a:rPr>
              <a:t> </a:t>
            </a:r>
            <a:r>
              <a:rPr lang="en-US" b="1" dirty="0" smtClean="0">
                <a:solidFill>
                  <a:srgbClr val="CEB966"/>
                </a:solidFill>
                <a:effectLst>
                  <a:outerShdw blurRad="38100" dist="38100" dir="2700000" algn="tl">
                    <a:srgbClr val="000000">
                      <a:alpha val="43137"/>
                    </a:srgbClr>
                  </a:outerShdw>
                </a:effectLst>
              </a:rPr>
              <a:t>Ozone Products</a:t>
            </a:r>
            <a:endParaRPr lang="en-US" b="1" dirty="0">
              <a:solidFill>
                <a:srgbClr val="CEB966"/>
              </a:solidFill>
              <a:effectLst>
                <a:outerShdw blurRad="38100" dist="38100" dir="2700000" algn="tl">
                  <a:srgbClr val="000000">
                    <a:alpha val="43137"/>
                  </a:srgbClr>
                </a:outerShdw>
              </a:effectLst>
            </a:endParaRPr>
          </a:p>
        </p:txBody>
      </p:sp>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3657600"/>
            <a:ext cx="3371427"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5"/>
          <p:cNvSpPr txBox="1">
            <a:spLocks/>
          </p:cNvSpPr>
          <p:nvPr/>
        </p:nvSpPr>
        <p:spPr>
          <a:xfrm>
            <a:off x="152400" y="3744406"/>
            <a:ext cx="2876550" cy="27325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5000"/>
              </a:lnSpc>
            </a:pPr>
            <a:r>
              <a:rPr lang="en-US" sz="2000" dirty="0" smtClean="0">
                <a:solidFill>
                  <a:prstClr val="white"/>
                </a:solidFill>
              </a:rPr>
              <a:t>Forecaster use ozone products to gain confidence in Air Mass RGB for identifying stratospheric air</a:t>
            </a:r>
          </a:p>
          <a:p>
            <a:pPr>
              <a:lnSpc>
                <a:spcPct val="85000"/>
              </a:lnSpc>
            </a:pPr>
            <a:r>
              <a:rPr lang="en-US" sz="2000" dirty="0" smtClean="0">
                <a:solidFill>
                  <a:prstClr val="white"/>
                </a:solidFill>
              </a:rPr>
              <a:t>Initial development with </a:t>
            </a:r>
            <a:r>
              <a:rPr lang="en-US" sz="2000" dirty="0" err="1" smtClean="0">
                <a:solidFill>
                  <a:prstClr val="white"/>
                </a:solidFill>
              </a:rPr>
              <a:t>CrIMSS</a:t>
            </a:r>
            <a:r>
              <a:rPr lang="en-US" sz="2000" dirty="0">
                <a:solidFill>
                  <a:prstClr val="white"/>
                </a:solidFill>
              </a:rPr>
              <a:t> </a:t>
            </a:r>
            <a:r>
              <a:rPr lang="en-US" sz="2000" dirty="0" smtClean="0">
                <a:solidFill>
                  <a:prstClr val="white"/>
                </a:solidFill>
              </a:rPr>
              <a:t>but no longer supported</a:t>
            </a:r>
          </a:p>
          <a:p>
            <a:pPr>
              <a:lnSpc>
                <a:spcPct val="85000"/>
              </a:lnSpc>
            </a:pPr>
            <a:r>
              <a:rPr lang="en-US" sz="2000" dirty="0" smtClean="0">
                <a:solidFill>
                  <a:prstClr val="white"/>
                </a:solidFill>
              </a:rPr>
              <a:t>NUCAPS products coming soon</a:t>
            </a:r>
          </a:p>
        </p:txBody>
      </p:sp>
      <p:sp>
        <p:nvSpPr>
          <p:cNvPr id="19" name="Text Box 2"/>
          <p:cNvSpPr txBox="1">
            <a:spLocks noChangeArrowheads="1"/>
          </p:cNvSpPr>
          <p:nvPr/>
        </p:nvSpPr>
        <p:spPr bwMode="auto">
          <a:xfrm>
            <a:off x="304800" y="1194118"/>
            <a:ext cx="1295401" cy="3298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C00000"/>
                </a:solidFill>
                <a:latin typeface="Calibri"/>
                <a:ea typeface="Calibri"/>
                <a:cs typeface="Times New Roman"/>
              </a:rPr>
              <a:t>1219 UTC</a:t>
            </a:r>
            <a:endParaRPr lang="en-US" sz="1100" b="1" dirty="0">
              <a:solidFill>
                <a:srgbClr val="C00000"/>
              </a:solidFill>
              <a:latin typeface="Calibri"/>
              <a:ea typeface="Calibri"/>
              <a:cs typeface="Times New Roman"/>
            </a:endParaRPr>
          </a:p>
        </p:txBody>
      </p:sp>
      <p:sp>
        <p:nvSpPr>
          <p:cNvPr id="20" name="Text Box 2"/>
          <p:cNvSpPr txBox="1">
            <a:spLocks noChangeArrowheads="1"/>
          </p:cNvSpPr>
          <p:nvPr/>
        </p:nvSpPr>
        <p:spPr bwMode="auto">
          <a:xfrm>
            <a:off x="3048000" y="1194118"/>
            <a:ext cx="1295401" cy="3298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C00000"/>
                </a:solidFill>
                <a:latin typeface="Calibri"/>
                <a:ea typeface="Calibri"/>
                <a:cs typeface="Times New Roman"/>
              </a:rPr>
              <a:t>1200 UTC</a:t>
            </a:r>
            <a:endParaRPr lang="en-US" sz="1100" b="1" dirty="0">
              <a:solidFill>
                <a:srgbClr val="C00000"/>
              </a:solidFill>
              <a:latin typeface="Calibri"/>
              <a:ea typeface="Calibri"/>
              <a:cs typeface="Times New Roman"/>
            </a:endParaRPr>
          </a:p>
        </p:txBody>
      </p:sp>
      <p:sp>
        <p:nvSpPr>
          <p:cNvPr id="21" name="Text Box 2"/>
          <p:cNvSpPr txBox="1">
            <a:spLocks noChangeArrowheads="1"/>
          </p:cNvSpPr>
          <p:nvPr/>
        </p:nvSpPr>
        <p:spPr bwMode="auto">
          <a:xfrm>
            <a:off x="6400799" y="1194118"/>
            <a:ext cx="1295401" cy="3298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C00000"/>
                </a:solidFill>
                <a:latin typeface="Calibri"/>
                <a:ea typeface="Calibri"/>
                <a:cs typeface="Times New Roman"/>
              </a:rPr>
              <a:t>1200 UTC</a:t>
            </a:r>
            <a:endParaRPr lang="en-US" sz="1100" b="1" dirty="0">
              <a:solidFill>
                <a:srgbClr val="C00000"/>
              </a:solidFill>
              <a:latin typeface="Calibri"/>
              <a:ea typeface="Calibri"/>
              <a:cs typeface="Times New Roman"/>
            </a:endParaRPr>
          </a:p>
        </p:txBody>
      </p:sp>
      <p:sp>
        <p:nvSpPr>
          <p:cNvPr id="22" name="Text Box 2"/>
          <p:cNvSpPr txBox="1">
            <a:spLocks noChangeArrowheads="1"/>
          </p:cNvSpPr>
          <p:nvPr/>
        </p:nvSpPr>
        <p:spPr bwMode="auto">
          <a:xfrm>
            <a:off x="3124199" y="4114800"/>
            <a:ext cx="1295401" cy="3298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1000"/>
              </a:spcAft>
            </a:pPr>
            <a:r>
              <a:rPr lang="en-US" b="1" dirty="0">
                <a:solidFill>
                  <a:srgbClr val="0070C0"/>
                </a:solidFill>
                <a:latin typeface="Calibri"/>
                <a:ea typeface="Calibri"/>
                <a:cs typeface="Times New Roman"/>
              </a:rPr>
              <a:t>1100 UTC</a:t>
            </a:r>
            <a:endParaRPr lang="en-US" sz="1100" b="1" dirty="0">
              <a:solidFill>
                <a:srgbClr val="0070C0"/>
              </a:solidFill>
              <a:latin typeface="Calibri"/>
              <a:ea typeface="Calibri"/>
              <a:cs typeface="Times New Roman"/>
            </a:endParaRPr>
          </a:p>
        </p:txBody>
      </p:sp>
      <p:sp>
        <p:nvSpPr>
          <p:cNvPr id="23" name="Text Box 2"/>
          <p:cNvSpPr txBox="1">
            <a:spLocks noChangeArrowheads="1"/>
          </p:cNvSpPr>
          <p:nvPr/>
        </p:nvSpPr>
        <p:spPr bwMode="auto">
          <a:xfrm>
            <a:off x="6400800" y="4094672"/>
            <a:ext cx="1295401" cy="3298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1000"/>
              </a:spcAft>
            </a:pPr>
            <a:r>
              <a:rPr lang="en-US" b="1" dirty="0">
                <a:solidFill>
                  <a:srgbClr val="0070C0"/>
                </a:solidFill>
                <a:latin typeface="Calibri"/>
                <a:ea typeface="Calibri"/>
                <a:cs typeface="Times New Roman"/>
              </a:rPr>
              <a:t>1100 UTC</a:t>
            </a:r>
            <a:endParaRPr lang="en-US" sz="1100" b="1" dirty="0">
              <a:solidFill>
                <a:srgbClr val="0070C0"/>
              </a:solidFill>
              <a:latin typeface="Calibri"/>
              <a:ea typeface="Calibri"/>
              <a:cs typeface="Times New Roman"/>
            </a:endParaRPr>
          </a:p>
        </p:txBody>
      </p:sp>
      <p:sp>
        <p:nvSpPr>
          <p:cNvPr id="24" name="Text Box 2"/>
          <p:cNvSpPr txBox="1">
            <a:spLocks noChangeArrowheads="1"/>
          </p:cNvSpPr>
          <p:nvPr/>
        </p:nvSpPr>
        <p:spPr bwMode="auto">
          <a:xfrm>
            <a:off x="4828454" y="2692081"/>
            <a:ext cx="1426463" cy="762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C00000"/>
                </a:solidFill>
                <a:latin typeface="Lucida Sans"/>
                <a:ea typeface="Calibri"/>
                <a:cs typeface="Times New Roman"/>
              </a:rPr>
              <a:t>AIRS</a:t>
            </a:r>
            <a:r>
              <a:rPr lang="en-US" sz="1100" dirty="0">
                <a:solidFill>
                  <a:prstClr val="white"/>
                </a:solidFill>
                <a:ea typeface="Calibri"/>
                <a:cs typeface="Times New Roman"/>
              </a:rPr>
              <a:t>                          </a:t>
            </a:r>
            <a:r>
              <a:rPr lang="en-US" sz="1100" dirty="0">
                <a:solidFill>
                  <a:prstClr val="black"/>
                </a:solidFill>
                <a:ea typeface="Calibri"/>
                <a:cs typeface="Times New Roman"/>
              </a:rPr>
              <a:t>Total Column O3      19 June 2014</a:t>
            </a:r>
            <a:endParaRPr lang="en-US" sz="1100" dirty="0">
              <a:solidFill>
                <a:prstClr val="black"/>
              </a:solidFill>
              <a:latin typeface="Calibri"/>
              <a:ea typeface="Calibri"/>
              <a:cs typeface="Times New Roman"/>
            </a:endParaRPr>
          </a:p>
          <a:p>
            <a:pPr algn="ctr">
              <a:lnSpc>
                <a:spcPct val="115000"/>
              </a:lnSpc>
              <a:spcAft>
                <a:spcPts val="1000"/>
              </a:spcAft>
            </a:pPr>
            <a:endParaRPr lang="en-US" sz="1100" dirty="0">
              <a:solidFill>
                <a:prstClr val="white"/>
              </a:solidFill>
              <a:latin typeface="Calibri"/>
              <a:ea typeface="Calibri"/>
              <a:cs typeface="Times New Roman"/>
            </a:endParaRPr>
          </a:p>
          <a:p>
            <a:pPr algn="ctr">
              <a:lnSpc>
                <a:spcPct val="115000"/>
              </a:lnSpc>
              <a:spcAft>
                <a:spcPts val="1000"/>
              </a:spcAft>
            </a:pPr>
            <a:r>
              <a:rPr lang="en-US" sz="1100" dirty="0">
                <a:solidFill>
                  <a:prstClr val="white"/>
                </a:solidFill>
                <a:latin typeface="Calibri"/>
                <a:ea typeface="Calibri"/>
                <a:cs typeface="Times New Roman"/>
              </a:rPr>
              <a:t> </a:t>
            </a:r>
          </a:p>
        </p:txBody>
      </p:sp>
      <p:sp>
        <p:nvSpPr>
          <p:cNvPr id="25" name="Text Box 2"/>
          <p:cNvSpPr txBox="1">
            <a:spLocks noChangeArrowheads="1"/>
          </p:cNvSpPr>
          <p:nvPr/>
        </p:nvSpPr>
        <p:spPr bwMode="auto">
          <a:xfrm>
            <a:off x="7555957" y="2692081"/>
            <a:ext cx="1426463" cy="762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C00000"/>
                </a:solidFill>
                <a:latin typeface="Lucida Sans"/>
                <a:ea typeface="Calibri"/>
                <a:cs typeface="Times New Roman"/>
              </a:rPr>
              <a:t>AIRS</a:t>
            </a:r>
            <a:r>
              <a:rPr lang="en-US" sz="1100" dirty="0">
                <a:solidFill>
                  <a:prstClr val="white"/>
                </a:solidFill>
                <a:ea typeface="Calibri"/>
                <a:cs typeface="Times New Roman"/>
              </a:rPr>
              <a:t>                          </a:t>
            </a:r>
            <a:r>
              <a:rPr lang="en-US" sz="1100" dirty="0">
                <a:solidFill>
                  <a:prstClr val="black"/>
                </a:solidFill>
                <a:ea typeface="Calibri"/>
                <a:cs typeface="Times New Roman"/>
              </a:rPr>
              <a:t>O3 Anomaly              19 June 2014</a:t>
            </a:r>
            <a:endParaRPr lang="en-US" sz="1100" dirty="0">
              <a:solidFill>
                <a:prstClr val="black"/>
              </a:solidFill>
              <a:latin typeface="Calibri"/>
              <a:ea typeface="Calibri"/>
              <a:cs typeface="Times New Roman"/>
            </a:endParaRPr>
          </a:p>
          <a:p>
            <a:pPr algn="ctr">
              <a:lnSpc>
                <a:spcPct val="115000"/>
              </a:lnSpc>
              <a:spcAft>
                <a:spcPts val="1000"/>
              </a:spcAft>
            </a:pPr>
            <a:endParaRPr lang="en-US" sz="1100" dirty="0">
              <a:solidFill>
                <a:prstClr val="white"/>
              </a:solidFill>
              <a:latin typeface="Calibri"/>
              <a:ea typeface="Calibri"/>
              <a:cs typeface="Times New Roman"/>
            </a:endParaRPr>
          </a:p>
          <a:p>
            <a:pPr algn="ctr">
              <a:lnSpc>
                <a:spcPct val="115000"/>
              </a:lnSpc>
              <a:spcAft>
                <a:spcPts val="1000"/>
              </a:spcAft>
            </a:pPr>
            <a:r>
              <a:rPr lang="en-US" sz="1100" dirty="0">
                <a:solidFill>
                  <a:prstClr val="white"/>
                </a:solidFill>
                <a:latin typeface="Calibri"/>
                <a:ea typeface="Calibri"/>
                <a:cs typeface="Times New Roman"/>
              </a:rPr>
              <a:t> </a:t>
            </a:r>
          </a:p>
        </p:txBody>
      </p:sp>
      <p:sp>
        <p:nvSpPr>
          <p:cNvPr id="26" name="Text Box 2"/>
          <p:cNvSpPr txBox="1">
            <a:spLocks noChangeArrowheads="1"/>
          </p:cNvSpPr>
          <p:nvPr/>
        </p:nvSpPr>
        <p:spPr bwMode="auto">
          <a:xfrm>
            <a:off x="381000" y="2692081"/>
            <a:ext cx="1426463" cy="762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C00000"/>
                </a:solidFill>
                <a:latin typeface="Lucida Sans"/>
                <a:ea typeface="Calibri"/>
                <a:cs typeface="Times New Roman"/>
              </a:rPr>
              <a:t>MODIS</a:t>
            </a:r>
            <a:r>
              <a:rPr lang="en-US" sz="1100" dirty="0">
                <a:solidFill>
                  <a:prstClr val="white"/>
                </a:solidFill>
                <a:ea typeface="Calibri"/>
                <a:cs typeface="Times New Roman"/>
              </a:rPr>
              <a:t>                          </a:t>
            </a:r>
            <a:r>
              <a:rPr lang="en-US" sz="1100" dirty="0">
                <a:solidFill>
                  <a:prstClr val="black"/>
                </a:solidFill>
                <a:ea typeface="Calibri"/>
                <a:cs typeface="Times New Roman"/>
              </a:rPr>
              <a:t>RGB Air Mass            19 June 2014</a:t>
            </a:r>
            <a:endParaRPr lang="en-US" sz="1100" dirty="0">
              <a:solidFill>
                <a:prstClr val="black"/>
              </a:solidFill>
              <a:latin typeface="Calibri"/>
              <a:ea typeface="Calibri"/>
              <a:cs typeface="Times New Roman"/>
            </a:endParaRPr>
          </a:p>
          <a:p>
            <a:pPr algn="ctr">
              <a:lnSpc>
                <a:spcPct val="115000"/>
              </a:lnSpc>
              <a:spcAft>
                <a:spcPts val="1000"/>
              </a:spcAft>
            </a:pPr>
            <a:endParaRPr lang="en-US" sz="1100" dirty="0">
              <a:solidFill>
                <a:prstClr val="white"/>
              </a:solidFill>
              <a:latin typeface="Calibri"/>
              <a:ea typeface="Calibri"/>
              <a:cs typeface="Times New Roman"/>
            </a:endParaRPr>
          </a:p>
          <a:p>
            <a:pPr algn="ctr">
              <a:lnSpc>
                <a:spcPct val="115000"/>
              </a:lnSpc>
              <a:spcAft>
                <a:spcPts val="1000"/>
              </a:spcAft>
            </a:pPr>
            <a:r>
              <a:rPr lang="en-US" sz="1100" dirty="0">
                <a:solidFill>
                  <a:prstClr val="white"/>
                </a:solidFill>
                <a:latin typeface="Calibri"/>
                <a:ea typeface="Calibri"/>
                <a:cs typeface="Times New Roman"/>
              </a:rPr>
              <a:t> </a:t>
            </a:r>
          </a:p>
        </p:txBody>
      </p:sp>
      <p:sp>
        <p:nvSpPr>
          <p:cNvPr id="27" name="Text Box 2"/>
          <p:cNvSpPr txBox="1">
            <a:spLocks noChangeArrowheads="1"/>
          </p:cNvSpPr>
          <p:nvPr/>
        </p:nvSpPr>
        <p:spPr bwMode="auto">
          <a:xfrm>
            <a:off x="4842831" y="5562600"/>
            <a:ext cx="1426463" cy="762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0070C0"/>
                </a:solidFill>
                <a:latin typeface="Lucida Sans"/>
                <a:ea typeface="Calibri"/>
                <a:cs typeface="Times New Roman"/>
              </a:rPr>
              <a:t>CrIMSS</a:t>
            </a:r>
            <a:r>
              <a:rPr lang="en-US" sz="1100" b="1" dirty="0">
                <a:solidFill>
                  <a:srgbClr val="0070C0"/>
                </a:solidFill>
                <a:ea typeface="Calibri"/>
                <a:cs typeface="Times New Roman"/>
              </a:rPr>
              <a:t>  </a:t>
            </a:r>
            <a:r>
              <a:rPr lang="en-US" sz="1100" dirty="0">
                <a:solidFill>
                  <a:prstClr val="white"/>
                </a:solidFill>
                <a:ea typeface="Calibri"/>
                <a:cs typeface="Times New Roman"/>
              </a:rPr>
              <a:t>                        </a:t>
            </a:r>
            <a:r>
              <a:rPr lang="en-US" sz="1100" dirty="0">
                <a:solidFill>
                  <a:prstClr val="black"/>
                </a:solidFill>
                <a:ea typeface="Calibri"/>
                <a:cs typeface="Times New Roman"/>
              </a:rPr>
              <a:t>Total Column O3     19 June 2014</a:t>
            </a:r>
            <a:endParaRPr lang="en-US" sz="1100" dirty="0">
              <a:solidFill>
                <a:prstClr val="black"/>
              </a:solidFill>
              <a:latin typeface="Calibri"/>
              <a:ea typeface="Calibri"/>
              <a:cs typeface="Times New Roman"/>
            </a:endParaRPr>
          </a:p>
          <a:p>
            <a:pPr algn="ctr">
              <a:lnSpc>
                <a:spcPct val="115000"/>
              </a:lnSpc>
              <a:spcAft>
                <a:spcPts val="1000"/>
              </a:spcAft>
            </a:pPr>
            <a:endParaRPr lang="en-US" sz="1100" dirty="0">
              <a:solidFill>
                <a:prstClr val="white"/>
              </a:solidFill>
              <a:latin typeface="Calibri"/>
              <a:ea typeface="Calibri"/>
              <a:cs typeface="Times New Roman"/>
            </a:endParaRPr>
          </a:p>
          <a:p>
            <a:pPr algn="ctr">
              <a:lnSpc>
                <a:spcPct val="115000"/>
              </a:lnSpc>
              <a:spcAft>
                <a:spcPts val="1000"/>
              </a:spcAft>
            </a:pPr>
            <a:r>
              <a:rPr lang="en-US" sz="1100" dirty="0">
                <a:solidFill>
                  <a:prstClr val="white"/>
                </a:solidFill>
                <a:latin typeface="Calibri"/>
                <a:ea typeface="Calibri"/>
                <a:cs typeface="Times New Roman"/>
              </a:rPr>
              <a:t> </a:t>
            </a:r>
          </a:p>
        </p:txBody>
      </p:sp>
      <p:sp>
        <p:nvSpPr>
          <p:cNvPr id="28" name="Text Box 2"/>
          <p:cNvSpPr txBox="1">
            <a:spLocks noChangeArrowheads="1"/>
          </p:cNvSpPr>
          <p:nvPr/>
        </p:nvSpPr>
        <p:spPr bwMode="auto">
          <a:xfrm>
            <a:off x="7555956" y="5562600"/>
            <a:ext cx="1426463" cy="7620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b="1" dirty="0">
                <a:solidFill>
                  <a:srgbClr val="0070C0"/>
                </a:solidFill>
                <a:latin typeface="Lucida Sans"/>
                <a:ea typeface="Calibri"/>
                <a:cs typeface="Times New Roman"/>
              </a:rPr>
              <a:t>CrIMSS</a:t>
            </a:r>
            <a:r>
              <a:rPr lang="en-US" sz="1100" b="1" dirty="0">
                <a:solidFill>
                  <a:srgbClr val="0070C0"/>
                </a:solidFill>
                <a:ea typeface="Calibri"/>
                <a:cs typeface="Times New Roman"/>
              </a:rPr>
              <a:t>  </a:t>
            </a:r>
            <a:r>
              <a:rPr lang="en-US" sz="1100" dirty="0">
                <a:solidFill>
                  <a:prstClr val="white"/>
                </a:solidFill>
                <a:ea typeface="Calibri"/>
                <a:cs typeface="Times New Roman"/>
              </a:rPr>
              <a:t>                        </a:t>
            </a:r>
            <a:r>
              <a:rPr lang="en-US" sz="1100" dirty="0">
                <a:solidFill>
                  <a:prstClr val="black"/>
                </a:solidFill>
                <a:ea typeface="Calibri"/>
                <a:cs typeface="Times New Roman"/>
              </a:rPr>
              <a:t>O3 Anomaly             19 June 2014</a:t>
            </a:r>
            <a:endParaRPr lang="en-US" sz="1100" dirty="0">
              <a:solidFill>
                <a:prstClr val="black"/>
              </a:solidFill>
              <a:latin typeface="Calibri"/>
              <a:ea typeface="Calibri"/>
              <a:cs typeface="Times New Roman"/>
            </a:endParaRPr>
          </a:p>
          <a:p>
            <a:pPr algn="ctr">
              <a:lnSpc>
                <a:spcPct val="115000"/>
              </a:lnSpc>
              <a:spcAft>
                <a:spcPts val="1000"/>
              </a:spcAft>
            </a:pPr>
            <a:endParaRPr lang="en-US" sz="1100" dirty="0">
              <a:solidFill>
                <a:prstClr val="white"/>
              </a:solidFill>
              <a:latin typeface="Calibri"/>
              <a:ea typeface="Calibri"/>
              <a:cs typeface="Times New Roman"/>
            </a:endParaRPr>
          </a:p>
          <a:p>
            <a:pPr algn="ctr">
              <a:lnSpc>
                <a:spcPct val="115000"/>
              </a:lnSpc>
              <a:spcAft>
                <a:spcPts val="1000"/>
              </a:spcAft>
            </a:pPr>
            <a:r>
              <a:rPr lang="en-US" sz="1100" dirty="0">
                <a:solidFill>
                  <a:prstClr val="white"/>
                </a:solidFill>
                <a:latin typeface="Calibri"/>
                <a:ea typeface="Calibri"/>
                <a:cs typeface="Times New Roman"/>
              </a:rPr>
              <a:t> </a:t>
            </a:r>
          </a:p>
        </p:txBody>
      </p:sp>
      <p:sp>
        <p:nvSpPr>
          <p:cNvPr id="29" name="Oval 28"/>
          <p:cNvSpPr/>
          <p:nvPr/>
        </p:nvSpPr>
        <p:spPr>
          <a:xfrm>
            <a:off x="1676400" y="1447800"/>
            <a:ext cx="6096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0" name="Oval 29"/>
          <p:cNvSpPr/>
          <p:nvPr/>
        </p:nvSpPr>
        <p:spPr>
          <a:xfrm>
            <a:off x="4419600" y="1493808"/>
            <a:ext cx="6096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1" name="Oval 30"/>
          <p:cNvSpPr/>
          <p:nvPr/>
        </p:nvSpPr>
        <p:spPr>
          <a:xfrm>
            <a:off x="7348850" y="1524000"/>
            <a:ext cx="6096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2" name="Oval 31"/>
          <p:cNvSpPr/>
          <p:nvPr/>
        </p:nvSpPr>
        <p:spPr>
          <a:xfrm>
            <a:off x="4495800" y="4424554"/>
            <a:ext cx="6096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3" name="Oval 32"/>
          <p:cNvSpPr/>
          <p:nvPr/>
        </p:nvSpPr>
        <p:spPr>
          <a:xfrm>
            <a:off x="7315200" y="4441010"/>
            <a:ext cx="609600" cy="533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24947381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Getting Polar-Orbiting Products into Operations at NCEP National Centers</a:t>
            </a:r>
            <a:endParaRPr lang="en-US" sz="3200" dirty="0"/>
          </a:p>
        </p:txBody>
      </p:sp>
      <p:sp>
        <p:nvSpPr>
          <p:cNvPr id="3" name="Content Placeholder 2"/>
          <p:cNvSpPr>
            <a:spLocks noGrp="1"/>
          </p:cNvSpPr>
          <p:nvPr>
            <p:ph idx="1"/>
          </p:nvPr>
        </p:nvSpPr>
        <p:spPr/>
        <p:txBody>
          <a:bodyPr>
            <a:normAutofit lnSpcReduction="10000"/>
          </a:bodyPr>
          <a:lstStyle/>
          <a:p>
            <a:r>
              <a:rPr lang="en-US" dirty="0" smtClean="0"/>
              <a:t>Prior to the Satellite Proving Ground (GOES-R and JPSS), many polar-orbiting products were introduced to operations</a:t>
            </a:r>
          </a:p>
          <a:p>
            <a:pPr lvl="1"/>
            <a:r>
              <a:rPr lang="en-US" dirty="0" err="1" smtClean="0"/>
              <a:t>Scatterometers</a:t>
            </a:r>
            <a:endParaRPr lang="en-US" dirty="0" smtClean="0"/>
          </a:p>
          <a:p>
            <a:pPr lvl="1"/>
            <a:r>
              <a:rPr lang="en-US" dirty="0" smtClean="0"/>
              <a:t>Altimeters</a:t>
            </a:r>
          </a:p>
          <a:p>
            <a:r>
              <a:rPr lang="en-US" dirty="0" smtClean="0"/>
              <a:t>The Satellite Proving Ground helped introduce more imagery and products</a:t>
            </a:r>
          </a:p>
          <a:p>
            <a:pPr lvl="1"/>
            <a:r>
              <a:rPr lang="en-US" dirty="0" smtClean="0"/>
              <a:t>S-NPP VIIRS into operations around the time of Hurricane Sandy (October 2012 – </a:t>
            </a:r>
            <a:r>
              <a:rPr lang="en-US" dirty="0" err="1" smtClean="0"/>
              <a:t>SPoRT</a:t>
            </a:r>
            <a:r>
              <a:rPr lang="en-US" dirty="0" smtClean="0"/>
              <a:t>/CIMSS)</a:t>
            </a:r>
          </a:p>
          <a:p>
            <a:pPr lvl="1"/>
            <a:r>
              <a:rPr lang="en-US" dirty="0" smtClean="0"/>
              <a:t>MODIS imagery to introduce RGBs (</a:t>
            </a:r>
            <a:r>
              <a:rPr lang="en-US" dirty="0" err="1" smtClean="0"/>
              <a:t>SPoRT</a:t>
            </a:r>
            <a:r>
              <a:rPr lang="en-US" dirty="0" smtClean="0"/>
              <a:t>/CIRA)</a:t>
            </a:r>
          </a:p>
          <a:p>
            <a:pPr lvl="1"/>
            <a:r>
              <a:rPr lang="en-US" dirty="0" smtClean="0"/>
              <a:t>Passive Microwave Imagery (</a:t>
            </a:r>
            <a:r>
              <a:rPr lang="en-US" dirty="0" err="1" smtClean="0"/>
              <a:t>SPoRT</a:t>
            </a:r>
            <a:r>
              <a:rPr lang="en-US" dirty="0" smtClean="0"/>
              <a:t>/NRL)</a:t>
            </a:r>
            <a:endParaRPr lang="en-US" dirty="0"/>
          </a:p>
          <a:p>
            <a:endParaRPr lang="en-US" dirty="0" smtClean="0"/>
          </a:p>
        </p:txBody>
      </p:sp>
    </p:spTree>
    <p:extLst>
      <p:ext uri="{BB962C8B-B14F-4D97-AF65-F5344CB8AC3E}">
        <p14:creationId xmlns:p14="http://schemas.microsoft.com/office/powerpoint/2010/main" val="2974325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Arctic Imagery</a:t>
            </a:r>
            <a:br>
              <a:rPr lang="en-US" dirty="0" smtClean="0"/>
            </a:br>
            <a:r>
              <a:rPr lang="en-US" dirty="0" smtClean="0"/>
              <a:t>4 km Infrared Geo/Leo Blend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187" y="1600200"/>
            <a:ext cx="6751625" cy="4708525"/>
          </a:xfrm>
        </p:spPr>
      </p:pic>
      <p:sp>
        <p:nvSpPr>
          <p:cNvPr id="5" name="TextBox 4"/>
          <p:cNvSpPr txBox="1"/>
          <p:nvPr/>
        </p:nvSpPr>
        <p:spPr>
          <a:xfrm>
            <a:off x="1143000" y="6324600"/>
            <a:ext cx="4804520" cy="369332"/>
          </a:xfrm>
          <a:prstGeom prst="rect">
            <a:avLst/>
          </a:prstGeom>
          <a:noFill/>
        </p:spPr>
        <p:txBody>
          <a:bodyPr wrap="none" rtlCol="0">
            <a:spAutoFit/>
          </a:bodyPr>
          <a:lstStyle/>
          <a:p>
            <a:r>
              <a:rPr lang="en-US" dirty="0" smtClean="0"/>
              <a:t>Courtesy of Matthew </a:t>
            </a:r>
            <a:r>
              <a:rPr lang="en-US" dirty="0" err="1" smtClean="0"/>
              <a:t>Lazarra</a:t>
            </a:r>
            <a:r>
              <a:rPr lang="en-US" dirty="0" smtClean="0"/>
              <a:t> (CIMSS/SSEC)</a:t>
            </a:r>
            <a:endParaRPr lang="en-US" dirty="0"/>
          </a:p>
        </p:txBody>
      </p:sp>
    </p:spTree>
    <p:extLst>
      <p:ext uri="{BB962C8B-B14F-4D97-AF65-F5344CB8AC3E}">
        <p14:creationId xmlns:p14="http://schemas.microsoft.com/office/powerpoint/2010/main" val="26811052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SPoRT</a:t>
            </a:r>
            <a:r>
              <a:rPr lang="en-US" dirty="0" smtClean="0"/>
              <a:t> GOES-13 Hybrid Product</a:t>
            </a:r>
            <a:br>
              <a:rPr lang="en-US" dirty="0" smtClean="0"/>
            </a:br>
            <a:r>
              <a:rPr lang="en-US" dirty="0" smtClean="0"/>
              <a:t>4 km Infrared Geo/Leo Blend</a:t>
            </a:r>
            <a:endParaRPr lang="en-US" dirty="0"/>
          </a:p>
        </p:txBody>
      </p:sp>
      <p:sp>
        <p:nvSpPr>
          <p:cNvPr id="5" name="TextBox 4"/>
          <p:cNvSpPr txBox="1"/>
          <p:nvPr/>
        </p:nvSpPr>
        <p:spPr>
          <a:xfrm>
            <a:off x="1143000" y="6324600"/>
            <a:ext cx="3475631" cy="369332"/>
          </a:xfrm>
          <a:prstGeom prst="rect">
            <a:avLst/>
          </a:prstGeom>
          <a:noFill/>
        </p:spPr>
        <p:txBody>
          <a:bodyPr wrap="none" rtlCol="0">
            <a:spAutoFit/>
          </a:bodyPr>
          <a:lstStyle/>
          <a:p>
            <a:r>
              <a:rPr lang="en-US" dirty="0" smtClean="0"/>
              <a:t>Courtesy of Matt Smith (</a:t>
            </a:r>
            <a:r>
              <a:rPr lang="en-US" dirty="0" err="1" smtClean="0"/>
              <a:t>SPoRT</a:t>
            </a:r>
            <a:r>
              <a:rPr lang="en-US" dirty="0" smtClean="0"/>
              <a: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973" y="1600200"/>
            <a:ext cx="6760054" cy="4708525"/>
          </a:xfrm>
        </p:spPr>
      </p:pic>
    </p:spTree>
    <p:extLst>
      <p:ext uri="{BB962C8B-B14F-4D97-AF65-F5344CB8AC3E}">
        <p14:creationId xmlns:p14="http://schemas.microsoft.com/office/powerpoint/2010/main" val="1288776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SPoRT</a:t>
            </a:r>
            <a:r>
              <a:rPr lang="en-US" dirty="0" smtClean="0"/>
              <a:t> GOES-13 Hybrid Product</a:t>
            </a:r>
            <a:br>
              <a:rPr lang="en-US" dirty="0" smtClean="0"/>
            </a:br>
            <a:r>
              <a:rPr lang="en-US" dirty="0" smtClean="0"/>
              <a:t>4 km Infrared Geo/Leo Blend</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973" y="1600200"/>
            <a:ext cx="6760054" cy="4708525"/>
          </a:xfrm>
        </p:spPr>
      </p:pic>
      <p:sp>
        <p:nvSpPr>
          <p:cNvPr id="7" name="TextBox 6"/>
          <p:cNvSpPr txBox="1"/>
          <p:nvPr/>
        </p:nvSpPr>
        <p:spPr>
          <a:xfrm>
            <a:off x="1143000" y="6324600"/>
            <a:ext cx="3475631" cy="369332"/>
          </a:xfrm>
          <a:prstGeom prst="rect">
            <a:avLst/>
          </a:prstGeom>
          <a:noFill/>
        </p:spPr>
        <p:txBody>
          <a:bodyPr wrap="none" rtlCol="0">
            <a:spAutoFit/>
          </a:bodyPr>
          <a:lstStyle/>
          <a:p>
            <a:r>
              <a:rPr lang="en-US" dirty="0" smtClean="0"/>
              <a:t>Courtesy of Matt Smith (</a:t>
            </a:r>
            <a:r>
              <a:rPr lang="en-US" dirty="0" err="1" smtClean="0"/>
              <a:t>SPoRT</a:t>
            </a:r>
            <a:r>
              <a:rPr lang="en-US" dirty="0" smtClean="0"/>
              <a:t>)</a:t>
            </a:r>
            <a:endParaRPr lang="en-US" dirty="0"/>
          </a:p>
        </p:txBody>
      </p:sp>
    </p:spTree>
    <p:extLst>
      <p:ext uri="{BB962C8B-B14F-4D97-AF65-F5344CB8AC3E}">
        <p14:creationId xmlns:p14="http://schemas.microsoft.com/office/powerpoint/2010/main" val="3001125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alphaModFix amt="74000"/>
          </a:blip>
          <a:stretch>
            <a:fillRect/>
          </a:stretch>
        </p:blipFill>
        <p:spPr>
          <a:xfrm>
            <a:off x="0" y="0"/>
            <a:ext cx="9144000" cy="6858000"/>
          </a:xfrm>
          <a:prstGeom prst="rect">
            <a:avLst/>
          </a:prstGeom>
        </p:spPr>
      </p:pic>
      <p:pic>
        <p:nvPicPr>
          <p:cNvPr id="2" name="Picture 1"/>
          <p:cNvPicPr>
            <a:picLocks noChangeAspect="1"/>
          </p:cNvPicPr>
          <p:nvPr/>
        </p:nvPicPr>
        <p:blipFill>
          <a:blip r:embed="rId3">
            <a:alphaModFix amt="72000"/>
          </a:blip>
          <a:stretch>
            <a:fillRect/>
          </a:stretch>
        </p:blipFill>
        <p:spPr>
          <a:xfrm>
            <a:off x="0" y="-9994"/>
            <a:ext cx="9144000" cy="6867994"/>
          </a:xfrm>
          <a:prstGeom prst="rect">
            <a:avLst/>
          </a:prstGeom>
        </p:spPr>
      </p:pic>
      <p:sp>
        <p:nvSpPr>
          <p:cNvPr id="4" name="Rectangle 3"/>
          <p:cNvSpPr/>
          <p:nvPr/>
        </p:nvSpPr>
        <p:spPr bwMode="auto">
          <a:xfrm>
            <a:off x="283861" y="135366"/>
            <a:ext cx="8606833" cy="1020416"/>
          </a:xfrm>
          <a:prstGeom prst="rect">
            <a:avLst/>
          </a:prstGeom>
          <a:solidFill>
            <a:schemeClr val="lt1">
              <a:alpha val="71000"/>
            </a:schemeClr>
          </a:solidFill>
          <a:ln>
            <a:noFill/>
            <a:headEnd type="none" w="med" len="med"/>
            <a:tailEnd type="none" w="med" len="med"/>
          </a:ln>
          <a:effectLst>
            <a:softEdge rad="114300"/>
          </a:effec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MY"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5" name="TextBox 3"/>
          <p:cNvSpPr txBox="1">
            <a:spLocks noChangeArrowheads="1"/>
          </p:cNvSpPr>
          <p:nvPr/>
        </p:nvSpPr>
        <p:spPr bwMode="auto">
          <a:xfrm>
            <a:off x="430915" y="304773"/>
            <a:ext cx="8098871" cy="584776"/>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MY" sz="3200" dirty="0" smtClean="0">
                <a:ln w="18415" cmpd="sng">
                  <a:noFill/>
                  <a:prstDash val="solid"/>
                </a:ln>
                <a:solidFill>
                  <a:srgbClr val="10253F"/>
                </a:solidFill>
                <a:effectLst>
                  <a:outerShdw blurRad="63500" dir="3600000" algn="tl" rotWithShape="0">
                    <a:srgbClr val="000000">
                      <a:alpha val="70000"/>
                    </a:srgbClr>
                  </a:outerShdw>
                </a:effectLst>
                <a:latin typeface="Century Gothic"/>
                <a:cs typeface="Century Gothic"/>
              </a:rPr>
              <a:t>NPP at the Aviation Weather Center</a:t>
            </a:r>
            <a:endParaRPr lang="en-MY" sz="3200" dirty="0">
              <a:ln w="18415" cmpd="sng">
                <a:noFill/>
                <a:prstDash val="solid"/>
              </a:ln>
              <a:solidFill>
                <a:srgbClr val="10253F"/>
              </a:solidFill>
              <a:effectLst>
                <a:outerShdw blurRad="63500" dir="3600000" algn="tl" rotWithShape="0">
                  <a:srgbClr val="000000">
                    <a:alpha val="70000"/>
                  </a:srgbClr>
                </a:outerShdw>
              </a:effectLst>
              <a:latin typeface="Century Gothic"/>
              <a:cs typeface="Century Gothic"/>
            </a:endParaRPr>
          </a:p>
        </p:txBody>
      </p:sp>
      <p:sp>
        <p:nvSpPr>
          <p:cNvPr id="8" name="Content Placeholder 2"/>
          <p:cNvSpPr txBox="1">
            <a:spLocks/>
          </p:cNvSpPr>
          <p:nvPr/>
        </p:nvSpPr>
        <p:spPr>
          <a:xfrm>
            <a:off x="283861" y="1155783"/>
            <a:ext cx="8606833" cy="4799154"/>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r>
              <a:rPr lang="en-US" dirty="0" smtClean="0">
                <a:solidFill>
                  <a:schemeClr val="tx1"/>
                </a:solidFill>
              </a:rPr>
              <a:t>Night microphysics </a:t>
            </a:r>
          </a:p>
          <a:p>
            <a:pPr lvl="1"/>
            <a:r>
              <a:rPr lang="en-US" dirty="0" smtClean="0">
                <a:solidFill>
                  <a:schemeClr val="tx1"/>
                </a:solidFill>
              </a:rPr>
              <a:t>Explored for use in the tropical forecasting domain</a:t>
            </a:r>
          </a:p>
          <a:p>
            <a:r>
              <a:rPr lang="en-US" dirty="0" smtClean="0">
                <a:solidFill>
                  <a:schemeClr val="tx1"/>
                </a:solidFill>
              </a:rPr>
              <a:t>EUMETSAT dust (from </a:t>
            </a:r>
            <a:r>
              <a:rPr lang="en-US" dirty="0" err="1" smtClean="0">
                <a:solidFill>
                  <a:schemeClr val="tx1"/>
                </a:solidFill>
              </a:rPr>
              <a:t>SPoRT</a:t>
            </a:r>
            <a:r>
              <a:rPr lang="en-US" dirty="0" smtClean="0">
                <a:solidFill>
                  <a:schemeClr val="tx1"/>
                </a:solidFill>
              </a:rPr>
              <a:t>)</a:t>
            </a:r>
          </a:p>
          <a:p>
            <a:pPr lvl="1"/>
            <a:r>
              <a:rPr lang="en-US" dirty="0" smtClean="0">
                <a:solidFill>
                  <a:schemeClr val="tx1"/>
                </a:solidFill>
              </a:rPr>
              <a:t>Looked at for decision support in issuing blowing dust SIGMETS, but color-blindness issues of the forecaster prevented any real use</a:t>
            </a:r>
          </a:p>
          <a:p>
            <a:r>
              <a:rPr lang="en-US" dirty="0" smtClean="0">
                <a:solidFill>
                  <a:schemeClr val="tx1"/>
                </a:solidFill>
              </a:rPr>
              <a:t>Dust enhancement (from CIRA)</a:t>
            </a:r>
          </a:p>
          <a:p>
            <a:pPr lvl="1"/>
            <a:r>
              <a:rPr lang="en-US" dirty="0" smtClean="0">
                <a:solidFill>
                  <a:schemeClr val="tx1"/>
                </a:solidFill>
              </a:rPr>
              <a:t>Used for decision support in issuing blowing dust SIGMETS on April 29</a:t>
            </a:r>
            <a:r>
              <a:rPr lang="en-US" baseline="30000" dirty="0" smtClean="0">
                <a:solidFill>
                  <a:schemeClr val="tx1"/>
                </a:solidFill>
              </a:rPr>
              <a:t>th</a:t>
            </a:r>
            <a:r>
              <a:rPr lang="en-US" dirty="0" smtClean="0">
                <a:solidFill>
                  <a:schemeClr val="tx1"/>
                </a:solidFill>
              </a:rPr>
              <a:t>, 2014</a:t>
            </a:r>
            <a:endParaRPr lang="en-US" dirty="0">
              <a:solidFill>
                <a:schemeClr val="tx1"/>
              </a:solidFill>
            </a:endParaRPr>
          </a:p>
        </p:txBody>
      </p:sp>
      <p:pic>
        <p:nvPicPr>
          <p:cNvPr id="9" name="Picture 4" descr="ftp://rammftp.cira.colostate.edu/miller/PROVING_GROUND/201404_DUST_STORMS/20140429.2000.NPP.VIIRS.true.Central_Texas.HD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56912" y="4568531"/>
            <a:ext cx="2236756" cy="205940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ftp://rammftp.cira.colostate.edu/miller/PROVING_GROUND/201404_DUST_STORMS/20140429.2000.NPP.VIIRS_V4.0.dustblulgt.Central_Texas.HD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56912" y="4568531"/>
            <a:ext cx="2239445" cy="206188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descr="0429vis_2.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9216" y="4571007"/>
            <a:ext cx="3222208" cy="2059406"/>
          </a:xfrm>
          <a:prstGeom prst="rect">
            <a:avLst/>
          </a:prstGeom>
        </p:spPr>
      </p:pic>
    </p:spTree>
    <p:extLst>
      <p:ext uri="{BB962C8B-B14F-4D97-AF65-F5344CB8AC3E}">
        <p14:creationId xmlns:p14="http://schemas.microsoft.com/office/powerpoint/2010/main" val="178986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88" y="-196516"/>
            <a:ext cx="8229600" cy="1143000"/>
          </a:xfrm>
        </p:spPr>
        <p:txBody>
          <a:bodyPr>
            <a:normAutofit/>
          </a:bodyPr>
          <a:lstStyle/>
          <a:p>
            <a:r>
              <a:rPr lang="en-US" sz="3200" dirty="0" smtClean="0"/>
              <a:t>Assisting with Convection Forecasts</a:t>
            </a:r>
            <a:endParaRPr lang="en-US" sz="3200" dirty="0"/>
          </a:p>
        </p:txBody>
      </p:sp>
      <p:pic>
        <p:nvPicPr>
          <p:cNvPr id="4" name="Picture 3" descr="NOA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1" y="-33713"/>
            <a:ext cx="826858" cy="832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SEC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6059" y="60493"/>
            <a:ext cx="962025" cy="679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343795" y="823444"/>
            <a:ext cx="2896544" cy="6155530"/>
          </a:xfrm>
          <a:prstGeom prst="rect">
            <a:avLst/>
          </a:prstGeom>
        </p:spPr>
        <p:txBody>
          <a:bodyPr wrap="square">
            <a:spAutoFit/>
          </a:bodyPr>
          <a:lstStyle/>
          <a:p>
            <a:r>
              <a:rPr lang="en-US" sz="1400" b="1" dirty="0"/>
              <a:t>AREA FORECAST DISCUSSION NATIONAL WEATHER SERVICE BROWNSVILLE TX 359 AM CDT MON SEP 8 </a:t>
            </a:r>
            <a:r>
              <a:rPr lang="en-US" sz="1400" b="1" dirty="0" smtClean="0"/>
              <a:t>2014</a:t>
            </a:r>
          </a:p>
          <a:p>
            <a:endParaRPr lang="en-US" sz="1400" b="1" dirty="0" smtClean="0"/>
          </a:p>
          <a:p>
            <a:r>
              <a:rPr lang="en-US" sz="1200" dirty="0"/>
              <a:t>.SHORT TERM /NOW THROUGH TUESDAY/...MAIN FORECAST ISSUE TODAY WILL BE HOW MUCH DRY AIR WILL ARRIVE ALOFT AND HOW MUCH THIS WILL INHIBIT CONVECTION. SOUNDING FROM LAST EVENING SHOWED PW VALUE OF 2.09 AS LOW T-TD DEPRESSION CONTINUED FROM NEAR THE SFC UP TO 20000 FEET. </a:t>
            </a:r>
            <a:r>
              <a:rPr lang="en-US" sz="1200" b="1" i="1" dirty="0">
                <a:solidFill>
                  <a:srgbClr val="FF0000"/>
                </a:solidFill>
              </a:rPr>
              <a:t>SUOMI VIIRS DAY/NIGHT IMAGERY SHOWS SKIES REMAINING MOSTLY CLEAR WHILE STREAMER SHOWERS BUILDING WELL TO THE SOUTH AND SOUTHEAST. </a:t>
            </a:r>
            <a:r>
              <a:rPr lang="en-US" sz="1200" dirty="0"/>
              <a:t>GOES PW IMAGERY SHOWS POCKET OF DRIER AIR MOVING INLAND ACROSS SOUTH TEXAS THIS ATTM. MODEL DATA SHOWS THIS DRY AIR ABOVE 10000 FEET SHOULD SLOWLY INCREASE TODAY...SLOWLY DECREASING THE CONVECTIVE CHANCES THROUGH THE AFTERNOON. WILL HOLD ON TO 20 POPS FOR ISOLATED CONVECTION ACROSS THE IMMEDIATE COASTAL AREAS LATE THIS MORNING...AND REACHING INLAND AS FAR AS KMFE LATER THIS AFTERNOON BEFORE THE DRIER AIR TAKES OVER. DRIER AIR CONTINUES TO INCREASE TONIGHT INTO TUESDAY...WITH MINIMAL CHANCE FOR ANY CONVECTION TO OCCUR.</a:t>
            </a:r>
            <a:endParaRPr lang="en-US" sz="1200" b="1" dirty="0" smtClean="0"/>
          </a:p>
        </p:txBody>
      </p:sp>
      <p:pic>
        <p:nvPicPr>
          <p:cNvPr id="7" name="Picture 6" descr="Screen Shot 2014-09-11 at 9.32.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54" y="1093820"/>
            <a:ext cx="6001255" cy="5161701"/>
          </a:xfrm>
          <a:prstGeom prst="rect">
            <a:avLst/>
          </a:prstGeom>
        </p:spPr>
      </p:pic>
    </p:spTree>
    <p:extLst>
      <p:ext uri="{BB962C8B-B14F-4D97-AF65-F5344CB8AC3E}">
        <p14:creationId xmlns:p14="http://schemas.microsoft.com/office/powerpoint/2010/main" val="21791857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549" y="-188783"/>
            <a:ext cx="8229600" cy="1143000"/>
          </a:xfrm>
        </p:spPr>
        <p:txBody>
          <a:bodyPr>
            <a:normAutofit/>
          </a:bodyPr>
          <a:lstStyle/>
          <a:p>
            <a:r>
              <a:rPr lang="en-US" sz="3200" dirty="0" smtClean="0"/>
              <a:t>Identification of Fog at Night</a:t>
            </a:r>
            <a:endParaRPr lang="en-US" sz="3200" dirty="0"/>
          </a:p>
        </p:txBody>
      </p:sp>
      <p:pic>
        <p:nvPicPr>
          <p:cNvPr id="4" name="Picture 3" descr="NOA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1" y="-33713"/>
            <a:ext cx="826858" cy="832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SEC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6059" y="60493"/>
            <a:ext cx="962025" cy="679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452108" y="1245835"/>
            <a:ext cx="2647386" cy="5170645"/>
          </a:xfrm>
          <a:prstGeom prst="rect">
            <a:avLst/>
          </a:prstGeom>
        </p:spPr>
        <p:txBody>
          <a:bodyPr wrap="square">
            <a:spAutoFit/>
          </a:bodyPr>
          <a:lstStyle/>
          <a:p>
            <a:r>
              <a:rPr lang="en-US" sz="1600" b="1" dirty="0"/>
              <a:t>Area Forecast Discussion</a:t>
            </a:r>
          </a:p>
          <a:p>
            <a:r>
              <a:rPr lang="en-US" sz="1600" b="1" dirty="0" smtClean="0"/>
              <a:t>National </a:t>
            </a:r>
            <a:r>
              <a:rPr lang="en-US" sz="1600" b="1" dirty="0"/>
              <a:t>Weather Service Missoula </a:t>
            </a:r>
            <a:r>
              <a:rPr lang="en-US" sz="1600" b="1" dirty="0" smtClean="0"/>
              <a:t>MT  </a:t>
            </a:r>
          </a:p>
          <a:p>
            <a:r>
              <a:rPr lang="en-US" sz="1600" b="1" dirty="0" smtClean="0"/>
              <a:t>334 </a:t>
            </a:r>
            <a:r>
              <a:rPr lang="en-US" sz="1600" b="1" dirty="0"/>
              <a:t>AM MST SAT NOV 8 </a:t>
            </a:r>
            <a:r>
              <a:rPr lang="en-US" sz="1600" b="1" dirty="0" smtClean="0"/>
              <a:t>2014</a:t>
            </a:r>
            <a:endParaRPr lang="en-US" sz="1400" b="1" dirty="0"/>
          </a:p>
          <a:p>
            <a:r>
              <a:rPr lang="en-US" sz="1400" dirty="0" smtClean="0"/>
              <a:t>…</a:t>
            </a:r>
          </a:p>
          <a:p>
            <a:endParaRPr lang="en-US" sz="1400" dirty="0"/>
          </a:p>
          <a:p>
            <a:r>
              <a:rPr lang="en-US" sz="1400" dirty="0" smtClean="0"/>
              <a:t>.</a:t>
            </a:r>
            <a:r>
              <a:rPr lang="en-US" sz="1400" dirty="0"/>
              <a:t>AVIATION...Moderate high pressure situated over the area will bring a chance </a:t>
            </a:r>
            <a:r>
              <a:rPr lang="en-US" sz="1400" dirty="0" smtClean="0"/>
              <a:t>for fog to </a:t>
            </a:r>
            <a:r>
              <a:rPr lang="en-US" sz="1400" dirty="0"/>
              <a:t>develop at KGPI, KMSO and KSMN. </a:t>
            </a:r>
            <a:r>
              <a:rPr lang="en-US" sz="1400" b="1" i="1" dirty="0">
                <a:solidFill>
                  <a:srgbClr val="FF0000"/>
                </a:solidFill>
              </a:rPr>
              <a:t>The VIIRS night-time visible satellite image at 08/1010z revealed some valley </a:t>
            </a:r>
            <a:r>
              <a:rPr lang="en-US" sz="1400" b="1" i="1" dirty="0" smtClean="0">
                <a:solidFill>
                  <a:srgbClr val="FF0000"/>
                </a:solidFill>
              </a:rPr>
              <a:t>fog across </a:t>
            </a:r>
            <a:r>
              <a:rPr lang="en-US" sz="1400" b="1" i="1" dirty="0">
                <a:solidFill>
                  <a:srgbClr val="FF0000"/>
                </a:solidFill>
              </a:rPr>
              <a:t>Clearwater County, Idaho and also north across the Idaho Panhandle.</a:t>
            </a:r>
            <a:r>
              <a:rPr lang="en-US" sz="1400" dirty="0"/>
              <a:t> </a:t>
            </a:r>
            <a:r>
              <a:rPr lang="en-US" sz="1400" dirty="0" smtClean="0"/>
              <a:t>Any fog that </a:t>
            </a:r>
            <a:r>
              <a:rPr lang="en-US" sz="1400" dirty="0"/>
              <a:t>develops near the aforementioned terminals will dissipate by noon. Expect light and variable surface winds at all the terminals</a:t>
            </a:r>
            <a:r>
              <a:rPr lang="en-US" sz="1400" dirty="0" smtClean="0"/>
              <a:t>.</a:t>
            </a:r>
          </a:p>
          <a:p>
            <a:endParaRPr lang="en-US" sz="1200" dirty="0"/>
          </a:p>
        </p:txBody>
      </p:sp>
      <p:pic>
        <p:nvPicPr>
          <p:cNvPr id="3" name="Picture 2" descr="Screen Shot 2014-11-11 at 11.49.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71" y="1158073"/>
            <a:ext cx="6376000" cy="5479376"/>
          </a:xfrm>
          <a:prstGeom prst="rect">
            <a:avLst/>
          </a:prstGeom>
        </p:spPr>
      </p:pic>
      <p:pic>
        <p:nvPicPr>
          <p:cNvPr id="7" name="Picture 4"/>
          <p:cNvPicPr>
            <a:picLocks noChangeAspect="1"/>
          </p:cNvPicPr>
          <p:nvPr/>
        </p:nvPicPr>
        <p:blipFill>
          <a:blip r:embed="rId5">
            <a:extLst>
              <a:ext uri="{28A0092B-C50C-407E-A947-70E740481C1C}">
                <a14:useLocalDpi xmlns:a14="http://schemas.microsoft.com/office/drawing/2010/main" val="0"/>
              </a:ext>
            </a:extLst>
          </a:blip>
          <a:srcRect l="3790" t="2734" r="7581" b="2734"/>
          <a:stretch>
            <a:fillRect/>
          </a:stretch>
        </p:blipFill>
        <p:spPr bwMode="auto">
          <a:xfrm>
            <a:off x="905902" y="60493"/>
            <a:ext cx="820737" cy="72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9349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descr="NOA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83" y="-33713"/>
            <a:ext cx="721351" cy="72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SEC_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6059" y="60493"/>
            <a:ext cx="839271" cy="592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394096" y="-21546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Identifying Snowfall Extent</a:t>
            </a:r>
            <a:endParaRPr lang="en-US" sz="4000" dirty="0"/>
          </a:p>
        </p:txBody>
      </p:sp>
      <p:sp>
        <p:nvSpPr>
          <p:cNvPr id="8" name="TextBox 7"/>
          <p:cNvSpPr txBox="1"/>
          <p:nvPr/>
        </p:nvSpPr>
        <p:spPr>
          <a:xfrm>
            <a:off x="1719268" y="5584601"/>
            <a:ext cx="5226911" cy="646331"/>
          </a:xfrm>
          <a:prstGeom prst="rect">
            <a:avLst/>
          </a:prstGeom>
          <a:noFill/>
        </p:spPr>
        <p:txBody>
          <a:bodyPr wrap="none" rtlCol="0">
            <a:spAutoFit/>
          </a:bodyPr>
          <a:lstStyle/>
          <a:p>
            <a:r>
              <a:rPr lang="en-US" dirty="0" smtClean="0"/>
              <a:t>VIIRS high resolution visible band    6 September 2014</a:t>
            </a:r>
          </a:p>
          <a:p>
            <a:r>
              <a:rPr lang="en-US" dirty="0" smtClean="0"/>
              <a:t>US National Weather Service Alaska Facebook Page</a:t>
            </a:r>
          </a:p>
        </p:txBody>
      </p:sp>
      <p:pic>
        <p:nvPicPr>
          <p:cNvPr id="3" name="Picture 2" descr="Screen Shot 2014-09-11 at 1.10.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1"/>
            <a:ext cx="9144000" cy="3808875"/>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Lst>
          </a:blip>
          <a:srcRect l="3790" t="2734" r="7581" b="2734"/>
          <a:stretch>
            <a:fillRect/>
          </a:stretch>
        </p:blipFill>
        <p:spPr bwMode="auto">
          <a:xfrm>
            <a:off x="765134" y="60493"/>
            <a:ext cx="667653" cy="592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01927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Looking ahead</a:t>
            </a:r>
            <a:endParaRPr lang="en-US" dirty="0"/>
          </a:p>
        </p:txBody>
      </p:sp>
      <p:sp>
        <p:nvSpPr>
          <p:cNvPr id="3" name="Subtitle 2"/>
          <p:cNvSpPr>
            <a:spLocks noGrp="1"/>
          </p:cNvSpPr>
          <p:nvPr>
            <p:ph type="subTitle" idx="1"/>
          </p:nvPr>
        </p:nvSpPr>
        <p:spPr/>
        <p:txBody>
          <a:bodyPr/>
          <a:lstStyle/>
          <a:p>
            <a:r>
              <a:rPr lang="en-US" dirty="0" smtClean="0"/>
              <a:t>Satellite Products transitioned to AWIPS II</a:t>
            </a:r>
            <a:endParaRPr lang="en-US" dirty="0"/>
          </a:p>
        </p:txBody>
      </p:sp>
    </p:spTree>
    <p:extLst>
      <p:ext uri="{BB962C8B-B14F-4D97-AF65-F5344CB8AC3E}">
        <p14:creationId xmlns:p14="http://schemas.microsoft.com/office/powerpoint/2010/main" val="33816965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NCEP Center Requirements</a:t>
            </a:r>
            <a:br>
              <a:rPr lang="en-US" sz="2800" dirty="0" smtClean="0"/>
            </a:br>
            <a:r>
              <a:rPr lang="en-US" sz="2800" dirty="0" smtClean="0"/>
              <a:t>Mission Priorities(1, 2 or 3)</a:t>
            </a:r>
            <a:endParaRPr lang="en-US" sz="28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28</a:t>
            </a:fld>
            <a:endParaRPr lang="en-US">
              <a:solidFill>
                <a:srgbClr val="000000"/>
              </a:solidFill>
            </a:endParaRPr>
          </a:p>
        </p:txBody>
      </p:sp>
      <p:graphicFrame>
        <p:nvGraphicFramePr>
          <p:cNvPr id="5" name="Table 4"/>
          <p:cNvGraphicFramePr>
            <a:graphicFrameLocks noGrp="1"/>
          </p:cNvGraphicFramePr>
          <p:nvPr>
            <p:extLst/>
          </p:nvPr>
        </p:nvGraphicFramePr>
        <p:xfrm>
          <a:off x="565151" y="1658051"/>
          <a:ext cx="3390899" cy="1784529"/>
        </p:xfrm>
        <a:graphic>
          <a:graphicData uri="http://schemas.openxmlformats.org/drawingml/2006/table">
            <a:tbl>
              <a:tblPr>
                <a:tableStyleId>{5C22544A-7EE6-4342-B048-85BDC9FD1C3A}</a:tableStyleId>
              </a:tblPr>
              <a:tblGrid>
                <a:gridCol w="2005371"/>
                <a:gridCol w="357321"/>
                <a:gridCol w="379197"/>
                <a:gridCol w="306852"/>
                <a:gridCol w="342158"/>
              </a:tblGrid>
              <a:tr h="0">
                <a:tc>
                  <a:txBody>
                    <a:bodyPr/>
                    <a:lstStyle/>
                    <a:p>
                      <a:pPr algn="ctr" fontAlgn="ctr"/>
                      <a:r>
                        <a:rPr lang="en-US" sz="900" b="0" u="none" strike="noStrike" dirty="0" smtClean="0">
                          <a:effectLst/>
                          <a:latin typeface="+mj-lt"/>
                        </a:rPr>
                        <a:t>Imagery</a:t>
                      </a:r>
                      <a:endParaRPr lang="en-US" sz="900" b="0" i="0" u="none" strike="noStrike" dirty="0">
                        <a:solidFill>
                          <a:srgbClr val="000000"/>
                        </a:solidFill>
                        <a:effectLst/>
                        <a:latin typeface="+mj-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900" b="0" i="0" u="none" strike="noStrike" dirty="0" smtClean="0">
                          <a:solidFill>
                            <a:srgbClr val="000000"/>
                          </a:solidFill>
                          <a:effectLst/>
                          <a:latin typeface="+mj-lt"/>
                        </a:rPr>
                        <a:t>CPC</a:t>
                      </a:r>
                      <a:endParaRPr lang="en-US" sz="9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smtClean="0">
                          <a:solidFill>
                            <a:srgbClr val="000000"/>
                          </a:solidFill>
                          <a:effectLst/>
                          <a:latin typeface="+mj-lt"/>
                        </a:rPr>
                        <a:t>OPC</a:t>
                      </a:r>
                      <a:endParaRPr lang="en-US" sz="9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smtClean="0">
                          <a:solidFill>
                            <a:srgbClr val="000000"/>
                          </a:solidFill>
                          <a:effectLst/>
                          <a:latin typeface="+mj-lt"/>
                        </a:rPr>
                        <a:t>AWC</a:t>
                      </a:r>
                      <a:endParaRPr lang="en-US" sz="9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b="0" i="0" u="none" strike="noStrike" dirty="0" smtClean="0">
                          <a:solidFill>
                            <a:srgbClr val="000000"/>
                          </a:solidFill>
                          <a:effectLst/>
                          <a:latin typeface="+mj-lt"/>
                        </a:rPr>
                        <a:t>SPC</a:t>
                      </a:r>
                      <a:endParaRPr lang="en-US" sz="9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2483">
                <a:tc>
                  <a:txBody>
                    <a:bodyPr/>
                    <a:lstStyle/>
                    <a:p>
                      <a:pPr algn="l" fontAlgn="ctr"/>
                      <a:r>
                        <a:rPr lang="en-US" sz="900" u="none" strike="noStrike" dirty="0">
                          <a:effectLst/>
                          <a:latin typeface="+mn-lt"/>
                        </a:rPr>
                        <a:t>VIIRS Imagery Channel </a:t>
                      </a:r>
                      <a:r>
                        <a:rPr lang="en-US" sz="900" u="none" strike="noStrike" dirty="0" smtClean="0">
                          <a:effectLst/>
                          <a:latin typeface="+mn-lt"/>
                        </a:rPr>
                        <a:t>1</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1</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1</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1</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3</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7852">
                <a:tc>
                  <a:txBody>
                    <a:bodyPr/>
                    <a:lstStyle/>
                    <a:p>
                      <a:pPr algn="l" fontAlgn="ctr"/>
                      <a:r>
                        <a:rPr lang="en-US" sz="900" u="none" strike="noStrike" dirty="0">
                          <a:effectLst/>
                          <a:latin typeface="+mn-lt"/>
                        </a:rPr>
                        <a:t>VIIRS Imagery Channel </a:t>
                      </a:r>
                      <a:r>
                        <a:rPr lang="en-US" sz="900" u="none" strike="noStrike" dirty="0" smtClean="0">
                          <a:effectLst/>
                          <a:latin typeface="+mn-lt"/>
                        </a:rPr>
                        <a:t>2</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1</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1</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3</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6763">
                <a:tc>
                  <a:txBody>
                    <a:bodyPr/>
                    <a:lstStyle/>
                    <a:p>
                      <a:pPr algn="l" fontAlgn="ctr"/>
                      <a:r>
                        <a:rPr lang="en-US" sz="900" u="none" strike="noStrike" dirty="0">
                          <a:effectLst/>
                          <a:latin typeface="+mn-lt"/>
                        </a:rPr>
                        <a:t>VIIRS Imagery Channel </a:t>
                      </a:r>
                      <a:r>
                        <a:rPr lang="en-US" sz="900" u="none" strike="noStrike" dirty="0" smtClean="0">
                          <a:effectLst/>
                          <a:latin typeface="+mn-lt"/>
                        </a:rPr>
                        <a:t>3</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1</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460">
                <a:tc>
                  <a:txBody>
                    <a:bodyPr/>
                    <a:lstStyle/>
                    <a:p>
                      <a:pPr algn="l" fontAlgn="ctr"/>
                      <a:r>
                        <a:rPr lang="en-US" sz="900" u="none" strike="noStrike" dirty="0">
                          <a:effectLst/>
                          <a:latin typeface="+mn-lt"/>
                        </a:rPr>
                        <a:t>VIIRS Imagery Channel </a:t>
                      </a:r>
                      <a:r>
                        <a:rPr lang="en-US" sz="900" u="none" strike="noStrike" dirty="0" smtClean="0">
                          <a:effectLst/>
                          <a:latin typeface="+mn-lt"/>
                        </a:rPr>
                        <a:t>4</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1</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1</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700">
                <a:tc>
                  <a:txBody>
                    <a:bodyPr/>
                    <a:lstStyle/>
                    <a:p>
                      <a:pPr algn="l" fontAlgn="ctr"/>
                      <a:r>
                        <a:rPr lang="en-US" sz="900" u="none" strike="noStrike" dirty="0">
                          <a:effectLst/>
                          <a:latin typeface="+mn-lt"/>
                        </a:rPr>
                        <a:t>VIIRS Imagery Channel </a:t>
                      </a:r>
                      <a:r>
                        <a:rPr lang="en-US" sz="900" u="none" strike="noStrike" dirty="0" smtClean="0">
                          <a:effectLst/>
                          <a:latin typeface="+mn-lt"/>
                        </a:rPr>
                        <a:t>5</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1</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1</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3</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900" u="none" strike="noStrike" dirty="0">
                          <a:effectLst/>
                          <a:latin typeface="+mn-lt"/>
                        </a:rPr>
                        <a:t>VIIRS Imagery Moderate Channel </a:t>
                      </a:r>
                      <a:r>
                        <a:rPr lang="en-US" sz="900" u="none" strike="noStrike" dirty="0" smtClean="0">
                          <a:effectLst/>
                          <a:latin typeface="+mn-lt"/>
                        </a:rPr>
                        <a:t>1</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1</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2</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2</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900" u="none" strike="noStrike" dirty="0">
                          <a:effectLst/>
                          <a:latin typeface="+mn-lt"/>
                        </a:rPr>
                        <a:t>VIIRS Imagery Moderate Channel </a:t>
                      </a:r>
                      <a:r>
                        <a:rPr lang="en-US" sz="900" u="none" strike="noStrike" dirty="0" smtClean="0">
                          <a:effectLst/>
                          <a:latin typeface="+mn-lt"/>
                        </a:rPr>
                        <a:t>5 </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2</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8609">
                <a:tc>
                  <a:txBody>
                    <a:bodyPr/>
                    <a:lstStyle/>
                    <a:p>
                      <a:pPr algn="l" fontAlgn="ctr"/>
                      <a:r>
                        <a:rPr lang="en-US" sz="900" u="none" strike="noStrike" dirty="0">
                          <a:effectLst/>
                          <a:latin typeface="+mn-lt"/>
                        </a:rPr>
                        <a:t>VIIRS Imagery Moderate Channel </a:t>
                      </a:r>
                      <a:r>
                        <a:rPr lang="en-US" sz="900" u="none" strike="noStrike" dirty="0" smtClean="0">
                          <a:effectLst/>
                          <a:latin typeface="+mn-lt"/>
                        </a:rPr>
                        <a:t>9</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2</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900" u="none" strike="noStrike" dirty="0">
                          <a:effectLst/>
                          <a:latin typeface="+mn-lt"/>
                        </a:rPr>
                        <a:t>VIIRS Imagery Moderate Channel </a:t>
                      </a:r>
                      <a:r>
                        <a:rPr lang="en-US" sz="900" u="none" strike="noStrike" dirty="0" smtClean="0">
                          <a:effectLst/>
                          <a:latin typeface="+mn-lt"/>
                        </a:rPr>
                        <a:t>13</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2</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3</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4789">
                <a:tc>
                  <a:txBody>
                    <a:bodyPr/>
                    <a:lstStyle/>
                    <a:p>
                      <a:pPr algn="l" fontAlgn="ctr"/>
                      <a:r>
                        <a:rPr lang="en-US" sz="900" u="none" strike="noStrike" dirty="0">
                          <a:effectLst/>
                          <a:latin typeface="+mn-lt"/>
                        </a:rPr>
                        <a:t>VIIRS Imagery Moderate Channel </a:t>
                      </a:r>
                      <a:r>
                        <a:rPr lang="en-US" sz="900" u="none" strike="noStrike" dirty="0" smtClean="0">
                          <a:effectLst/>
                          <a:latin typeface="+mn-lt"/>
                        </a:rPr>
                        <a:t>14</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2</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2</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2612">
                <a:tc>
                  <a:txBody>
                    <a:bodyPr/>
                    <a:lstStyle/>
                    <a:p>
                      <a:pPr algn="l" fontAlgn="ctr"/>
                      <a:r>
                        <a:rPr lang="en-US" sz="900" u="none" strike="noStrike" dirty="0">
                          <a:effectLst/>
                          <a:latin typeface="+mn-lt"/>
                        </a:rPr>
                        <a:t>VIIRS Imagery Moderate Channel </a:t>
                      </a:r>
                      <a:r>
                        <a:rPr lang="en-US" sz="900" u="none" strike="noStrike" dirty="0" smtClean="0">
                          <a:effectLst/>
                          <a:latin typeface="+mn-lt"/>
                        </a:rPr>
                        <a:t>16</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1</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2</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a:effectLst/>
                          <a:latin typeface="+mn-lt"/>
                        </a:rPr>
                        <a:t>2</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a:effectLst/>
                          <a:latin typeface="+mn-lt"/>
                        </a:rPr>
                        <a:t> </a:t>
                      </a:r>
                      <a:endParaRPr lang="en-US" sz="900" b="0" i="0" u="none" strike="noStrike">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0357">
                <a:tc>
                  <a:txBody>
                    <a:bodyPr/>
                    <a:lstStyle/>
                    <a:p>
                      <a:pPr algn="l" fontAlgn="ctr"/>
                      <a:r>
                        <a:rPr lang="en-US" sz="900" u="none" strike="noStrike" dirty="0">
                          <a:effectLst/>
                          <a:latin typeface="+mn-lt"/>
                        </a:rPr>
                        <a:t>VIIRS Imager Near Constant </a:t>
                      </a:r>
                      <a:r>
                        <a:rPr lang="en-US" sz="900" u="none" strike="noStrike" dirty="0" smtClean="0">
                          <a:effectLst/>
                          <a:latin typeface="+mn-lt"/>
                        </a:rPr>
                        <a:t>Contrast</a:t>
                      </a:r>
                      <a:endParaRPr lang="en-US" sz="900" b="0" i="0" u="none" strike="noStrike" dirty="0">
                        <a:solidFill>
                          <a:srgbClr val="000000"/>
                        </a:solidFill>
                        <a:effectLst/>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2</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900" u="none" strike="noStrike" dirty="0">
                          <a:effectLst/>
                          <a:latin typeface="+mn-lt"/>
                        </a:rPr>
                        <a:t>2</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900" u="none" strike="noStrike" dirty="0">
                          <a:effectLst/>
                          <a:latin typeface="+mn-lt"/>
                        </a:rPr>
                        <a:t> </a:t>
                      </a:r>
                      <a:endParaRPr lang="en-US" sz="9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nvPr>
        </p:nvGraphicFramePr>
        <p:xfrm>
          <a:off x="3558016" y="6308937"/>
          <a:ext cx="1155817" cy="396240"/>
        </p:xfrm>
        <a:graphic>
          <a:graphicData uri="http://schemas.openxmlformats.org/drawingml/2006/table">
            <a:tbl>
              <a:tblPr firstRow="1" bandRow="1">
                <a:tableStyleId>{5C22544A-7EE6-4342-B048-85BDC9FD1C3A}</a:tableStyleId>
              </a:tblPr>
              <a:tblGrid>
                <a:gridCol w="1155817"/>
              </a:tblGrid>
              <a:tr h="174414">
                <a:tc>
                  <a:txBody>
                    <a:bodyPr/>
                    <a:lstStyle/>
                    <a:p>
                      <a:r>
                        <a:rPr lang="en-US" sz="700" b="0" dirty="0" smtClean="0">
                          <a:solidFill>
                            <a:schemeClr val="tx1"/>
                          </a:solidFill>
                        </a:rPr>
                        <a:t>Complete</a:t>
                      </a:r>
                      <a:endParaRPr lang="en-US" sz="7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r>
              <a:tr h="174414">
                <a:tc>
                  <a:txBody>
                    <a:bodyPr/>
                    <a:lstStyle/>
                    <a:p>
                      <a:r>
                        <a:rPr lang="en-US" sz="700" dirty="0" smtClean="0">
                          <a:solidFill>
                            <a:schemeClr val="tx1"/>
                          </a:solidFill>
                        </a:rPr>
                        <a:t>Current</a:t>
                      </a:r>
                      <a:r>
                        <a:rPr lang="en-US" sz="700" baseline="0" dirty="0" smtClean="0">
                          <a:solidFill>
                            <a:schemeClr val="tx1"/>
                          </a:solidFill>
                        </a:rPr>
                        <a:t>ly not available</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graphicFrame>
        <p:nvGraphicFramePr>
          <p:cNvPr id="7" name="Table 6"/>
          <p:cNvGraphicFramePr>
            <a:graphicFrameLocks noGrp="1"/>
          </p:cNvGraphicFramePr>
          <p:nvPr>
            <p:extLst/>
          </p:nvPr>
        </p:nvGraphicFramePr>
        <p:xfrm>
          <a:off x="557558" y="4625513"/>
          <a:ext cx="2295525" cy="731520"/>
        </p:xfrm>
        <a:graphic>
          <a:graphicData uri="http://schemas.openxmlformats.org/drawingml/2006/table">
            <a:tbl>
              <a:tblPr>
                <a:tableStyleId>{5C22544A-7EE6-4342-B048-85BDC9FD1C3A}</a:tableStyleId>
              </a:tblPr>
              <a:tblGrid>
                <a:gridCol w="1381125"/>
                <a:gridCol w="361950"/>
                <a:gridCol w="280977"/>
                <a:gridCol w="271473"/>
              </a:tblGrid>
              <a:tr h="79901">
                <a:tc>
                  <a:txBody>
                    <a:bodyPr/>
                    <a:lstStyle/>
                    <a:p>
                      <a:pPr algn="ctr" fontAlgn="ctr"/>
                      <a:r>
                        <a:rPr lang="en-US" sz="800" u="none" strike="noStrike" dirty="0" smtClean="0">
                          <a:effectLst/>
                          <a:latin typeface="+mj-lt"/>
                        </a:rPr>
                        <a:t>Ozone</a:t>
                      </a:r>
                      <a:endParaRPr lang="en-US" sz="800" b="1" i="0" u="none" strike="noStrike" dirty="0">
                        <a:solidFill>
                          <a:srgbClr val="000000"/>
                        </a:solidFill>
                        <a:effectLst/>
                        <a:latin typeface="+mj-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800" u="none" strike="noStrike" dirty="0" smtClean="0">
                          <a:effectLst/>
                          <a:latin typeface="+mj-lt"/>
                        </a:rPr>
                        <a:t>CPC</a:t>
                      </a:r>
                      <a:endParaRPr lang="en-US" sz="800" b="1"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latin typeface="+mj-lt"/>
                        </a:rPr>
                        <a:t>WPC</a:t>
                      </a:r>
                      <a:endParaRPr lang="en-US" sz="800" b="1"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latin typeface="+mj-lt"/>
                        </a:rPr>
                        <a:t>OPC</a:t>
                      </a:r>
                      <a:endParaRPr lang="en-US" sz="800" b="1"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800" u="none" strike="noStrike" dirty="0">
                          <a:effectLst/>
                          <a:latin typeface="+mj-lt"/>
                        </a:rPr>
                        <a:t>Nadir Profile Ozone </a:t>
                      </a:r>
                      <a:endParaRPr lang="en-US" sz="800" b="0" i="0" u="none" strike="noStrike" dirty="0">
                        <a:solidFill>
                          <a:srgbClr val="000000"/>
                        </a:solidFill>
                        <a:effectLst/>
                        <a:latin typeface="+mj-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latin typeface="+mj-lt"/>
                        </a:rPr>
                        <a:t>1</a:t>
                      </a:r>
                      <a:endParaRPr lang="en-US" sz="8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latin typeface="+mj-lt"/>
                        </a:rPr>
                        <a:t> </a:t>
                      </a:r>
                      <a:endParaRPr lang="en-US" sz="8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latin typeface="+mj-lt"/>
                        </a:rPr>
                        <a:t> </a:t>
                      </a:r>
                      <a:endParaRPr lang="en-US" sz="8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800" u="none" strike="noStrike" dirty="0">
                          <a:effectLst/>
                          <a:latin typeface="+mj-lt"/>
                        </a:rPr>
                        <a:t>Ozone Total Column</a:t>
                      </a:r>
                      <a:endParaRPr lang="en-US" sz="800" b="0" i="0" u="none" strike="noStrike" dirty="0">
                        <a:solidFill>
                          <a:srgbClr val="000000"/>
                        </a:solidFill>
                        <a:effectLst/>
                        <a:latin typeface="+mj-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latin typeface="+mj-lt"/>
                        </a:rPr>
                        <a:t>1</a:t>
                      </a:r>
                      <a:endParaRPr lang="en-US" sz="8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latin typeface="+mj-lt"/>
                        </a:rPr>
                        <a:t> </a:t>
                      </a:r>
                      <a:endParaRPr lang="en-US" sz="8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latin typeface="+mj-lt"/>
                        </a:rPr>
                        <a:t>1</a:t>
                      </a:r>
                      <a:endParaRPr lang="en-US" sz="8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800" b="0" i="0" u="none" strike="noStrike" dirty="0">
                          <a:solidFill>
                            <a:srgbClr val="000000"/>
                          </a:solidFill>
                          <a:effectLst/>
                          <a:latin typeface="+mj-lt"/>
                        </a:rPr>
                        <a:t>IR Ozone IP</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mj-lt"/>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mj-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mj-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800" u="none" strike="noStrike" dirty="0">
                          <a:effectLst/>
                          <a:latin typeface="+mj-lt"/>
                        </a:rPr>
                        <a:t>Limb Profile Ozone</a:t>
                      </a:r>
                      <a:endParaRPr lang="en-US" sz="800" b="0" i="0" u="none" strike="noStrike" dirty="0">
                        <a:solidFill>
                          <a:srgbClr val="000000"/>
                        </a:solidFill>
                        <a:effectLst/>
                        <a:latin typeface="+mj-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latin typeface="+mj-lt"/>
                        </a:rPr>
                        <a:t>1</a:t>
                      </a:r>
                      <a:endParaRPr lang="en-US" sz="8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latin typeface="+mj-lt"/>
                        </a:rPr>
                        <a:t> </a:t>
                      </a:r>
                      <a:endParaRPr lang="en-US" sz="8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latin typeface="+mj-lt"/>
                        </a:rPr>
                        <a:t> </a:t>
                      </a:r>
                      <a:endParaRPr lang="en-US" sz="800" b="0" i="0" u="none" strike="noStrike">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l" fontAlgn="ctr"/>
                      <a:r>
                        <a:rPr lang="en-US" sz="800" u="none" strike="noStrike" dirty="0">
                          <a:effectLst/>
                          <a:latin typeface="+mj-lt"/>
                        </a:rPr>
                        <a:t>Blended Ozone</a:t>
                      </a:r>
                      <a:endParaRPr lang="en-US" sz="800" b="1" i="1" u="none" strike="noStrike" dirty="0">
                        <a:solidFill>
                          <a:srgbClr val="000000"/>
                        </a:solidFill>
                        <a:effectLst/>
                        <a:latin typeface="+mj-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latin typeface="+mj-lt"/>
                        </a:rPr>
                        <a:t>1</a:t>
                      </a:r>
                      <a:endParaRPr lang="en-US" sz="8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latin typeface="+mj-lt"/>
                        </a:rPr>
                        <a:t>2</a:t>
                      </a:r>
                      <a:endParaRPr lang="en-US" sz="8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latin typeface="+mj-lt"/>
                        </a:rPr>
                        <a:t>2</a:t>
                      </a:r>
                      <a:endParaRPr lang="en-US" sz="800" b="0" i="0" u="none" strike="noStrike" dirty="0">
                        <a:solidFill>
                          <a:srgbClr val="000000"/>
                        </a:solidFill>
                        <a:effectLst/>
                        <a:latin typeface="+mj-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extLst/>
          </p:nvPr>
        </p:nvGraphicFramePr>
        <p:xfrm>
          <a:off x="558516" y="5485037"/>
          <a:ext cx="2815266" cy="1097280"/>
        </p:xfrm>
        <a:graphic>
          <a:graphicData uri="http://schemas.openxmlformats.org/drawingml/2006/table">
            <a:tbl>
              <a:tblPr>
                <a:tableStyleId>{5C22544A-7EE6-4342-B048-85BDC9FD1C3A}</a:tableStyleId>
              </a:tblPr>
              <a:tblGrid>
                <a:gridCol w="1713189"/>
                <a:gridCol w="378839"/>
                <a:gridCol w="378839"/>
                <a:gridCol w="344399"/>
              </a:tblGrid>
              <a:tr h="110483">
                <a:tc>
                  <a:txBody>
                    <a:bodyPr/>
                    <a:lstStyle/>
                    <a:p>
                      <a:pPr algn="ctr" fontAlgn="ctr"/>
                      <a:r>
                        <a:rPr lang="en-US" sz="800" u="none" strike="noStrike" dirty="0" smtClean="0">
                          <a:effectLst/>
                        </a:rPr>
                        <a:t>Clouds</a:t>
                      </a:r>
                      <a:endParaRPr lang="en-US" sz="800" b="1"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800" u="none" strike="noStrike" dirty="0" smtClean="0">
                          <a:effectLst/>
                        </a:rPr>
                        <a:t>CPC</a:t>
                      </a:r>
                      <a:endParaRPr lang="en-US" sz="800" b="1"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WPC</a:t>
                      </a:r>
                      <a:endParaRPr lang="en-US" sz="800" b="1"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OPC</a:t>
                      </a:r>
                      <a:endParaRPr lang="en-US" sz="800" b="1"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a:t>
                      </a:r>
                      <a:r>
                        <a:rPr lang="en-US" sz="800" u="none" strike="noStrike" dirty="0" smtClean="0">
                          <a:effectLst/>
                        </a:rPr>
                        <a:t>Cover/Layers (VIIRS)</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2</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a:t>
                      </a:r>
                      <a:r>
                        <a:rPr lang="en-US" sz="800" u="none" strike="noStrike" dirty="0" smtClean="0">
                          <a:effectLst/>
                        </a:rPr>
                        <a:t>Mask (VIIRS)</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Liquid Water (ATMS)</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Top </a:t>
                      </a:r>
                      <a:r>
                        <a:rPr lang="en-US" sz="800" u="none" strike="noStrike" dirty="0" smtClean="0">
                          <a:effectLst/>
                        </a:rPr>
                        <a:t>Temperature (VIIRS)</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Top Temperature (VIIRS)</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Top </a:t>
                      </a:r>
                      <a:r>
                        <a:rPr lang="en-US" sz="800" u="none" strike="noStrike" dirty="0" smtClean="0">
                          <a:effectLst/>
                        </a:rPr>
                        <a:t>Pressure (VIIRS)</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a:effectLst/>
                        </a:rPr>
                        <a:t>Cloud Top Height (VIIRS)</a:t>
                      </a:r>
                      <a:endParaRPr lang="en-US" sz="800" b="0" i="0" u="none" strike="noStrike">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Base Height </a:t>
                      </a:r>
                      <a:r>
                        <a:rPr lang="en-US" sz="800" u="none" strike="noStrike" dirty="0" smtClean="0">
                          <a:effectLst/>
                        </a:rPr>
                        <a:t>(VIIRS)</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9" name="Table 8"/>
          <p:cNvGraphicFramePr>
            <a:graphicFrameLocks noGrp="1"/>
          </p:cNvGraphicFramePr>
          <p:nvPr>
            <p:extLst/>
          </p:nvPr>
        </p:nvGraphicFramePr>
        <p:xfrm>
          <a:off x="4921250" y="1679634"/>
          <a:ext cx="3439391" cy="1950720"/>
        </p:xfrm>
        <a:graphic>
          <a:graphicData uri="http://schemas.openxmlformats.org/drawingml/2006/table">
            <a:tbl>
              <a:tblPr>
                <a:tableStyleId>{5C22544A-7EE6-4342-B048-85BDC9FD1C3A}</a:tableStyleId>
              </a:tblPr>
              <a:tblGrid>
                <a:gridCol w="2472365"/>
                <a:gridCol w="344420"/>
                <a:gridCol w="298056"/>
                <a:gridCol w="324550"/>
              </a:tblGrid>
              <a:tr h="110483">
                <a:tc>
                  <a:txBody>
                    <a:bodyPr/>
                    <a:lstStyle/>
                    <a:p>
                      <a:pPr algn="ctr" fontAlgn="ctr"/>
                      <a:r>
                        <a:rPr lang="en-US" sz="800" u="none" strike="noStrike" dirty="0" smtClean="0">
                          <a:effectLst/>
                        </a:rPr>
                        <a:t>Snow, Ice and Hydrology</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800" u="none" strike="noStrike" dirty="0" smtClean="0">
                          <a:effectLst/>
                        </a:rPr>
                        <a:t>CPC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WPC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OPC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VIIRS Snow Cover Binary Map EDR</a:t>
                      </a:r>
                      <a:endParaRPr lang="en-US" sz="800" b="0" i="1" u="none" strike="noStrike" dirty="0">
                        <a:solidFill>
                          <a:srgbClr val="351C75"/>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VIIRS Snow Cover Fraction EDR</a:t>
                      </a:r>
                      <a:endParaRPr lang="en-US" sz="800" b="0" i="1" u="none" strike="noStrike" dirty="0">
                        <a:solidFill>
                          <a:srgbClr val="351C75"/>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Blended Snow Cover</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724">
                <a:tc>
                  <a:txBody>
                    <a:bodyPr/>
                    <a:lstStyle/>
                    <a:p>
                      <a:pPr algn="l" fontAlgn="ctr"/>
                      <a:r>
                        <a:rPr lang="en-US" sz="800" u="none" strike="noStrike" dirty="0">
                          <a:effectLst/>
                        </a:rPr>
                        <a:t>Snow Water Equivalent (ATMS)</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724">
                <a:tc>
                  <a:txBody>
                    <a:bodyPr/>
                    <a:lstStyle/>
                    <a:p>
                      <a:pPr algn="l" fontAlgn="ctr"/>
                      <a:r>
                        <a:rPr lang="en-US" sz="800" u="none" strike="noStrike" dirty="0">
                          <a:effectLst/>
                        </a:rPr>
                        <a:t>Sea Ice Characterization (VIIRS)</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2</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724">
                <a:tc>
                  <a:txBody>
                    <a:bodyPr/>
                    <a:lstStyle/>
                    <a:p>
                      <a:pPr algn="l" fontAlgn="ctr"/>
                      <a:r>
                        <a:rPr lang="en-US" sz="800" u="none" strike="noStrike" dirty="0">
                          <a:effectLst/>
                        </a:rPr>
                        <a:t>Ice Surface Temperature [New]</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2</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724">
                <a:tc>
                  <a:txBody>
                    <a:bodyPr/>
                    <a:lstStyle/>
                    <a:p>
                      <a:pPr algn="l" fontAlgn="ctr"/>
                      <a:r>
                        <a:rPr lang="en-US" sz="800" u="none" strike="noStrike" dirty="0">
                          <a:effectLst/>
                        </a:rPr>
                        <a:t>Blended Total </a:t>
                      </a:r>
                      <a:r>
                        <a:rPr lang="en-US" sz="800" u="none" strike="noStrike" dirty="0" err="1">
                          <a:effectLst/>
                        </a:rPr>
                        <a:t>Precipitable</a:t>
                      </a:r>
                      <a:r>
                        <a:rPr lang="en-US" sz="800" u="none" strike="noStrike" dirty="0">
                          <a:effectLst/>
                        </a:rPr>
                        <a:t> </a:t>
                      </a:r>
                      <a:r>
                        <a:rPr lang="en-US" sz="800" u="none" strike="noStrike" dirty="0" smtClean="0">
                          <a:effectLst/>
                        </a:rPr>
                        <a:t>Water </a:t>
                      </a:r>
                      <a:r>
                        <a:rPr lang="en-US" sz="800" u="none" strike="noStrike" baseline="0" dirty="0" smtClean="0">
                          <a:effectLst/>
                        </a:rPr>
                        <a:t>(ATMS)</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1144">
                <a:tc>
                  <a:txBody>
                    <a:bodyPr/>
                    <a:lstStyle/>
                    <a:p>
                      <a:pPr algn="l" fontAlgn="ctr"/>
                      <a:r>
                        <a:rPr lang="en-US" sz="800" u="none" strike="noStrike" dirty="0">
                          <a:effectLst/>
                        </a:rPr>
                        <a:t>Blended Total </a:t>
                      </a:r>
                      <a:r>
                        <a:rPr lang="en-US" sz="800" u="none" strike="noStrike" dirty="0" err="1">
                          <a:effectLst/>
                        </a:rPr>
                        <a:t>Precipitable</a:t>
                      </a:r>
                      <a:r>
                        <a:rPr lang="en-US" sz="800" u="none" strike="noStrike" dirty="0">
                          <a:effectLst/>
                        </a:rPr>
                        <a:t> Water (GCOM</a:t>
                      </a:r>
                      <a:r>
                        <a:rPr lang="en-US" sz="800" u="none" strike="noStrike" dirty="0" smtClean="0">
                          <a:effectLst/>
                        </a:rPr>
                        <a:t>)</a:t>
                      </a:r>
                      <a:endParaRPr lang="en-US" sz="800" b="1" i="1" u="none" strike="noStrike" dirty="0">
                        <a:solidFill>
                          <a:srgbClr val="FF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0909">
                <a:tc>
                  <a:txBody>
                    <a:bodyPr/>
                    <a:lstStyle/>
                    <a:p>
                      <a:pPr algn="l" fontAlgn="ctr"/>
                      <a:r>
                        <a:rPr lang="en-US" sz="800" u="none" strike="noStrike" dirty="0">
                          <a:effectLst/>
                        </a:rPr>
                        <a:t>Blended Total </a:t>
                      </a:r>
                      <a:r>
                        <a:rPr lang="en-US" sz="800" u="none" strike="noStrike" dirty="0" err="1">
                          <a:effectLst/>
                        </a:rPr>
                        <a:t>Precipitable</a:t>
                      </a:r>
                      <a:r>
                        <a:rPr lang="en-US" sz="800" u="none" strike="noStrike" dirty="0">
                          <a:effectLst/>
                        </a:rPr>
                        <a:t> Water Anomaly</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6959">
                <a:tc>
                  <a:txBody>
                    <a:bodyPr/>
                    <a:lstStyle/>
                    <a:p>
                      <a:pPr algn="l" fontAlgn="ctr"/>
                      <a:r>
                        <a:rPr lang="en-US" sz="800" u="none" strike="noStrike" dirty="0">
                          <a:effectLst/>
                        </a:rPr>
                        <a:t>Blended Total </a:t>
                      </a:r>
                      <a:r>
                        <a:rPr lang="en-US" sz="800" u="none" strike="noStrike" dirty="0" err="1">
                          <a:effectLst/>
                        </a:rPr>
                        <a:t>Precipitable</a:t>
                      </a:r>
                      <a:r>
                        <a:rPr lang="en-US" sz="800" u="none" strike="noStrike" dirty="0">
                          <a:effectLst/>
                        </a:rPr>
                        <a:t> Water Anomaly (GCOM</a:t>
                      </a:r>
                      <a:r>
                        <a:rPr lang="en-US" sz="800" u="none" strike="noStrike" dirty="0" smtClean="0">
                          <a:effectLst/>
                        </a:rPr>
                        <a:t>)</a:t>
                      </a:r>
                      <a:endParaRPr lang="en-US" sz="800" b="1" i="1" u="none" strike="noStrike" dirty="0">
                        <a:solidFill>
                          <a:srgbClr val="FF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3699">
                <a:tc>
                  <a:txBody>
                    <a:bodyPr/>
                    <a:lstStyle/>
                    <a:p>
                      <a:pPr algn="l" fontAlgn="ctr"/>
                      <a:r>
                        <a:rPr lang="en-US" sz="800" u="none" strike="noStrike" dirty="0" smtClean="0">
                          <a:effectLst/>
                        </a:rPr>
                        <a:t>Blended </a:t>
                      </a:r>
                      <a:r>
                        <a:rPr lang="en-US" sz="800" u="none" strike="noStrike" dirty="0" err="1" smtClean="0">
                          <a:effectLst/>
                        </a:rPr>
                        <a:t>Rainrate</a:t>
                      </a:r>
                      <a:r>
                        <a:rPr lang="en-US" sz="800" u="none" strike="noStrike" dirty="0" smtClean="0">
                          <a:effectLst/>
                        </a:rPr>
                        <a:t> (ATMS)</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2</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2539">
                <a:tc>
                  <a:txBody>
                    <a:bodyPr/>
                    <a:lstStyle/>
                    <a:p>
                      <a:pPr algn="l" fontAlgn="ctr"/>
                      <a:r>
                        <a:rPr lang="en-US" sz="800" u="none" strike="noStrike" dirty="0">
                          <a:effectLst/>
                        </a:rPr>
                        <a:t>Blended Rain Rate (GCOM</a:t>
                      </a:r>
                      <a:r>
                        <a:rPr lang="en-US" sz="800" u="none" strike="noStrike" dirty="0" smtClean="0">
                          <a:effectLst/>
                        </a:rPr>
                        <a:t>)</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Cloud Liquid Water (ATMS)</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Mapped MIRS Profiles</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MIRS Global RR Composite</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1" name="Table 10"/>
          <p:cNvGraphicFramePr>
            <a:graphicFrameLocks noGrp="1"/>
          </p:cNvGraphicFramePr>
          <p:nvPr>
            <p:extLst/>
          </p:nvPr>
        </p:nvGraphicFramePr>
        <p:xfrm>
          <a:off x="4940300" y="3739573"/>
          <a:ext cx="2288667" cy="853440"/>
        </p:xfrm>
        <a:graphic>
          <a:graphicData uri="http://schemas.openxmlformats.org/drawingml/2006/table">
            <a:tbl>
              <a:tblPr>
                <a:tableStyleId>{5C22544A-7EE6-4342-B048-85BDC9FD1C3A}</a:tableStyleId>
              </a:tblPr>
              <a:tblGrid>
                <a:gridCol w="1670050"/>
                <a:gridCol w="314325"/>
                <a:gridCol w="304292"/>
              </a:tblGrid>
              <a:tr h="110483">
                <a:tc>
                  <a:txBody>
                    <a:bodyPr/>
                    <a:lstStyle/>
                    <a:p>
                      <a:pPr algn="ctr" fontAlgn="ctr"/>
                      <a:r>
                        <a:rPr lang="en-US" sz="800" u="none" strike="noStrike" dirty="0" smtClean="0">
                          <a:effectLst/>
                        </a:rPr>
                        <a:t>Ocean</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800" u="none" strike="noStrike" dirty="0" smtClean="0">
                          <a:effectLst/>
                        </a:rPr>
                        <a:t>CPC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OPC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Sea Surface Temperature (SST)</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Blended </a:t>
                      </a:r>
                      <a:r>
                        <a:rPr lang="en-US" sz="800" u="none" strike="noStrike" dirty="0" smtClean="0">
                          <a:effectLst/>
                        </a:rPr>
                        <a:t>SST</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Ocean Color/Chlorophyll</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Harmful Algal Bloom </a:t>
                      </a:r>
                      <a:r>
                        <a:rPr lang="en-US" sz="800" u="none" strike="noStrike" dirty="0" smtClean="0">
                          <a:effectLst/>
                        </a:rPr>
                        <a:t>Anomaly</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Chesapeake Bay Ocean </a:t>
                      </a:r>
                      <a:r>
                        <a:rPr lang="en-US" sz="800" u="none" strike="noStrike" dirty="0" smtClean="0">
                          <a:effectLst/>
                        </a:rPr>
                        <a:t>Color</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Near Coast Ocean Color (SWIR</a:t>
                      </a:r>
                      <a:r>
                        <a:rPr lang="en-US" sz="800" u="none" strike="noStrike" dirty="0" smtClean="0">
                          <a:effectLst/>
                        </a:rPr>
                        <a:t>)</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2</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2" name="Table 11"/>
          <p:cNvGraphicFramePr>
            <a:graphicFrameLocks noGrp="1"/>
          </p:cNvGraphicFramePr>
          <p:nvPr>
            <p:extLst/>
          </p:nvPr>
        </p:nvGraphicFramePr>
        <p:xfrm>
          <a:off x="4953000" y="4665791"/>
          <a:ext cx="2362523" cy="1383219"/>
        </p:xfrm>
        <a:graphic>
          <a:graphicData uri="http://schemas.openxmlformats.org/drawingml/2006/table">
            <a:tbl>
              <a:tblPr>
                <a:tableStyleId>{5C22544A-7EE6-4342-B048-85BDC9FD1C3A}</a:tableStyleId>
              </a:tblPr>
              <a:tblGrid>
                <a:gridCol w="1878970"/>
                <a:gridCol w="243916"/>
                <a:gridCol w="239637"/>
              </a:tblGrid>
              <a:tr h="78400">
                <a:tc>
                  <a:txBody>
                    <a:bodyPr/>
                    <a:lstStyle/>
                    <a:p>
                      <a:pPr algn="ctr" fontAlgn="ctr"/>
                      <a:r>
                        <a:rPr lang="en-US" sz="800" u="none" strike="noStrike" dirty="0" smtClean="0">
                          <a:effectLst/>
                        </a:rPr>
                        <a:t>Land</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800" u="none" strike="noStrike" dirty="0" smtClean="0">
                          <a:effectLst/>
                        </a:rPr>
                        <a:t>CPC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WPC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Active Fires</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4019">
                <a:tc>
                  <a:txBody>
                    <a:bodyPr/>
                    <a:lstStyle/>
                    <a:p>
                      <a:pPr algn="l" fontAlgn="ctr"/>
                      <a:r>
                        <a:rPr lang="en-US" sz="800" u="none" strike="noStrike" dirty="0">
                          <a:effectLst/>
                        </a:rPr>
                        <a:t>Green Vegetation Fraction</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Land Surface Temperature (ATMS)</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Vegetation Index</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a:effectLst/>
                        </a:rPr>
                        <a:t>Land Surface Type</a:t>
                      </a:r>
                      <a:endParaRPr lang="en-US" sz="800" b="0" i="0" u="none" strike="noStrike">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Surface Albedo</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Land Surface Temperature (VIIRS</a:t>
                      </a:r>
                      <a:r>
                        <a:rPr lang="en-US" sz="800" u="none" strike="noStrike" dirty="0" smtClean="0">
                          <a:effectLst/>
                        </a:rPr>
                        <a:t>)</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Vegetation Health </a:t>
                      </a:r>
                      <a:r>
                        <a:rPr lang="en-US" sz="800" u="none" strike="noStrike" dirty="0" smtClean="0">
                          <a:effectLst/>
                        </a:rPr>
                        <a:t>Index</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Vegetation </a:t>
                      </a:r>
                      <a:r>
                        <a:rPr lang="en-US" sz="800" u="none" strike="noStrike" dirty="0" smtClean="0">
                          <a:effectLst/>
                        </a:rPr>
                        <a:t>Moisture</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Mapped MIRS Surface </a:t>
                      </a:r>
                      <a:r>
                        <a:rPr lang="en-US" sz="800" u="none" strike="noStrike" dirty="0" smtClean="0">
                          <a:effectLst/>
                        </a:rPr>
                        <a:t>Products</a:t>
                      </a:r>
                      <a:endParaRPr lang="en-US" sz="800" b="0" i="0" u="none" strike="noStrike" dirty="0">
                        <a:solidFill>
                          <a:srgbClr val="000000"/>
                        </a:solidFill>
                        <a:effectLst/>
                        <a:latin typeface="Arial"/>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3" name="Table 12"/>
          <p:cNvGraphicFramePr>
            <a:graphicFrameLocks noGrp="1"/>
          </p:cNvGraphicFramePr>
          <p:nvPr>
            <p:extLst/>
          </p:nvPr>
        </p:nvGraphicFramePr>
        <p:xfrm>
          <a:off x="565150" y="3724132"/>
          <a:ext cx="2749550" cy="746760"/>
        </p:xfrm>
        <a:graphic>
          <a:graphicData uri="http://schemas.openxmlformats.org/drawingml/2006/table">
            <a:tbl>
              <a:tblPr>
                <a:tableStyleId>{5C22544A-7EE6-4342-B048-85BDC9FD1C3A}</a:tableStyleId>
              </a:tblPr>
              <a:tblGrid>
                <a:gridCol w="1708592"/>
                <a:gridCol w="268483"/>
                <a:gridCol w="263772"/>
                <a:gridCol w="259062"/>
                <a:gridCol w="249641"/>
              </a:tblGrid>
              <a:tr h="110483">
                <a:tc>
                  <a:txBody>
                    <a:bodyPr/>
                    <a:lstStyle/>
                    <a:p>
                      <a:pPr algn="ctr" fontAlgn="ctr"/>
                      <a:r>
                        <a:rPr lang="en-US" sz="900" u="none" strike="noStrike" dirty="0" smtClean="0">
                          <a:effectLst/>
                        </a:rPr>
                        <a:t>Atmospheric</a:t>
                      </a:r>
                      <a:endParaRPr lang="en-US" sz="9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800" u="none" strike="noStrike" dirty="0" smtClean="0">
                          <a:effectLst/>
                        </a:rPr>
                        <a:t>CPC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WPC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OPC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AWC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Aerosol Optical Thickness</a:t>
                      </a:r>
                      <a:endParaRPr lang="en-US" sz="800" b="0" i="1" u="none" strike="noStrike" dirty="0">
                        <a:solidFill>
                          <a:srgbClr val="351C75"/>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3</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Atmospheric Temperature Profile </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1</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Suspended </a:t>
                      </a:r>
                      <a:r>
                        <a:rPr lang="en-US" sz="800" u="none" strike="noStrike" dirty="0" smtClean="0">
                          <a:effectLst/>
                        </a:rPr>
                        <a:t>Matter</a:t>
                      </a:r>
                      <a:endParaRPr lang="en-US" sz="800" b="0" i="0"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Volcanic </a:t>
                      </a:r>
                      <a:r>
                        <a:rPr lang="en-US" sz="800" u="none" strike="noStrike" dirty="0" smtClean="0">
                          <a:effectLst/>
                        </a:rPr>
                        <a:t>Ash</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2</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Outgoing </a:t>
                      </a:r>
                      <a:r>
                        <a:rPr lang="en-US" sz="800" u="none" strike="noStrike" dirty="0" err="1">
                          <a:effectLst/>
                        </a:rPr>
                        <a:t>Longwave</a:t>
                      </a:r>
                      <a:r>
                        <a:rPr lang="en-US" sz="800" u="none" strike="noStrike" dirty="0">
                          <a:effectLst/>
                        </a:rPr>
                        <a:t> </a:t>
                      </a:r>
                      <a:r>
                        <a:rPr lang="en-US" sz="800" u="none" strike="noStrike" dirty="0" smtClean="0">
                          <a:effectLst/>
                        </a:rPr>
                        <a:t>Radiation</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1</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 </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14" name="Table 13"/>
          <p:cNvGraphicFramePr>
            <a:graphicFrameLocks noGrp="1"/>
          </p:cNvGraphicFramePr>
          <p:nvPr>
            <p:extLst/>
          </p:nvPr>
        </p:nvGraphicFramePr>
        <p:xfrm>
          <a:off x="4954588" y="6165850"/>
          <a:ext cx="1805685" cy="381000"/>
        </p:xfrm>
        <a:graphic>
          <a:graphicData uri="http://schemas.openxmlformats.org/drawingml/2006/table">
            <a:tbl>
              <a:tblPr>
                <a:tableStyleId>{5C22544A-7EE6-4342-B048-85BDC9FD1C3A}</a:tableStyleId>
              </a:tblPr>
              <a:tblGrid>
                <a:gridCol w="1308789"/>
                <a:gridCol w="252885"/>
                <a:gridCol w="244011"/>
              </a:tblGrid>
              <a:tr h="110483">
                <a:tc>
                  <a:txBody>
                    <a:bodyPr/>
                    <a:lstStyle/>
                    <a:p>
                      <a:pPr algn="ctr" fontAlgn="ctr"/>
                      <a:r>
                        <a:rPr lang="en-US" sz="900" u="none" strike="noStrike" dirty="0" smtClean="0">
                          <a:effectLst/>
                        </a:rPr>
                        <a:t>Tropical Storms</a:t>
                      </a:r>
                      <a:endParaRPr lang="en-US" sz="9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pPr algn="ctr" fontAlgn="ctr"/>
                      <a:r>
                        <a:rPr lang="en-US" sz="800" u="none" strike="noStrike" dirty="0" smtClean="0">
                          <a:effectLst/>
                        </a:rPr>
                        <a:t>CPC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smtClean="0">
                          <a:effectLst/>
                        </a:rPr>
                        <a:t>OPC</a:t>
                      </a:r>
                      <a:endParaRPr lang="en-US" sz="800" b="1"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Tropical Rainfall Potential</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2</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a:effectLst/>
                        </a:rPr>
                        <a:t> </a:t>
                      </a:r>
                      <a:endParaRPr lang="en-US" sz="800" b="0" i="0" u="none" strike="noStrike">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5800">
                <a:tc>
                  <a:txBody>
                    <a:bodyPr/>
                    <a:lstStyle/>
                    <a:p>
                      <a:pPr algn="l" fontAlgn="ctr"/>
                      <a:r>
                        <a:rPr lang="en-US" sz="800" u="none" strike="noStrike" dirty="0">
                          <a:effectLst/>
                        </a:rPr>
                        <a:t>Tropical Cyclone Intensity</a:t>
                      </a:r>
                      <a:endParaRPr lang="en-US" sz="800" b="1" i="1" u="none" strike="noStrike" dirty="0">
                        <a:solidFill>
                          <a:srgbClr val="000000"/>
                        </a:solidFill>
                        <a:effectLst/>
                        <a:latin typeface="Times New Roman"/>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3</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800" u="none" strike="noStrike" dirty="0">
                          <a:effectLst/>
                        </a:rPr>
                        <a:t>2</a:t>
                      </a:r>
                      <a:endParaRPr lang="en-US" sz="800" b="0" i="0" u="none" strike="noStrike" dirty="0">
                        <a:solidFill>
                          <a:srgbClr val="000000"/>
                        </a:solidFill>
                        <a:effectLst/>
                        <a:latin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901596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VIIRS Infrared Imagery</a:t>
            </a:r>
            <a:br>
              <a:rPr lang="en-US" dirty="0" smtClean="0"/>
            </a:br>
            <a:r>
              <a:rPr lang="en-US" sz="3600" dirty="0" smtClean="0"/>
              <a:t>AWIPS II National Centers Perspective</a:t>
            </a:r>
            <a:endParaRPr lang="en-US" sz="3600" dirty="0"/>
          </a:p>
        </p:txBody>
      </p:sp>
      <p:pic>
        <p:nvPicPr>
          <p:cNvPr id="2050" name="Picture 2" descr="NCP_arctic.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5180" y="1600200"/>
            <a:ext cx="7533640" cy="470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428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0" y="0"/>
            <a:ext cx="9144000" cy="1143000"/>
          </a:xfrm>
        </p:spPr>
        <p:txBody>
          <a:bodyPr>
            <a:normAutofit/>
          </a:bodyPr>
          <a:lstStyle/>
          <a:p>
            <a:r>
              <a:rPr lang="en-US" b="1" dirty="0" smtClean="0">
                <a:ln>
                  <a:solidFill>
                    <a:schemeClr val="accent1">
                      <a:shade val="50000"/>
                    </a:schemeClr>
                  </a:solidFill>
                </a:ln>
                <a:solidFill>
                  <a:schemeClr val="bg1"/>
                </a:solidFill>
                <a:effectLst>
                  <a:outerShdw blurRad="50800" dist="50800" dir="5400000" algn="ctr" rotWithShape="0">
                    <a:schemeClr val="bg1"/>
                  </a:outerShdw>
                </a:effectLst>
              </a:rPr>
              <a:t>NOAA/NWS Marine Responsibility</a:t>
            </a:r>
            <a:endParaRPr lang="en-US" b="1" dirty="0">
              <a:ln>
                <a:solidFill>
                  <a:schemeClr val="accent1">
                    <a:shade val="50000"/>
                  </a:schemeClr>
                </a:solidFill>
              </a:ln>
              <a:solidFill>
                <a:schemeClr val="bg1"/>
              </a:solidFill>
              <a:effectLst>
                <a:outerShdw blurRad="50800" dist="50800" dir="5400000" algn="ctr" rotWithShape="0">
                  <a:schemeClr val="bg1"/>
                </a:outerShdw>
              </a:effectLst>
            </a:endParaRPr>
          </a:p>
        </p:txBody>
      </p:sp>
      <p:pic>
        <p:nvPicPr>
          <p:cNvPr id="4" name="Content Placeholder 3" descr="NWS_Marine_Areas.gif"/>
          <p:cNvPicPr>
            <a:picLocks noGrp="1" noChangeAspect="1"/>
          </p:cNvPicPr>
          <p:nvPr>
            <p:ph idx="1"/>
          </p:nvPr>
        </p:nvPicPr>
        <p:blipFill>
          <a:blip r:embed="rId3" cstate="print"/>
          <a:stretch>
            <a:fillRect/>
          </a:stretch>
        </p:blipFill>
        <p:spPr>
          <a:xfrm>
            <a:off x="-1926772" y="1143000"/>
            <a:ext cx="12518572" cy="5715000"/>
          </a:xfrm>
        </p:spPr>
      </p:pic>
      <p:sp>
        <p:nvSpPr>
          <p:cNvPr id="5" name="TextBox 4"/>
          <p:cNvSpPr txBox="1"/>
          <p:nvPr/>
        </p:nvSpPr>
        <p:spPr>
          <a:xfrm>
            <a:off x="-38101" y="1142642"/>
            <a:ext cx="2679299" cy="1200329"/>
          </a:xfrm>
          <a:prstGeom prst="rect">
            <a:avLst/>
          </a:prstGeom>
          <a:solidFill>
            <a:schemeClr val="tx1">
              <a:alpha val="70000"/>
            </a:schemeClr>
          </a:solidFill>
        </p:spPr>
        <p:txBody>
          <a:bodyPr wrap="square" rtlCol="0">
            <a:spAutoFit/>
          </a:bodyPr>
          <a:lstStyle/>
          <a:p>
            <a:pPr algn="ctr" fontAlgn="base">
              <a:spcBef>
                <a:spcPct val="0"/>
              </a:spcBef>
              <a:spcAft>
                <a:spcPct val="0"/>
              </a:spcAft>
            </a:pPr>
            <a:r>
              <a:rPr lang="en-US" sz="2400" b="1" dirty="0">
                <a:solidFill>
                  <a:srgbClr val="FF0000"/>
                </a:solidFill>
                <a:latin typeface="Arial" charset="0"/>
              </a:rPr>
              <a:t>High Seas - HSF</a:t>
            </a:r>
          </a:p>
          <a:p>
            <a:pPr algn="ctr" fontAlgn="base">
              <a:spcBef>
                <a:spcPct val="0"/>
              </a:spcBef>
              <a:spcAft>
                <a:spcPct val="0"/>
              </a:spcAft>
            </a:pPr>
            <a:r>
              <a:rPr lang="en-US" sz="2400" b="1" dirty="0">
                <a:solidFill>
                  <a:srgbClr val="FFFF00"/>
                </a:solidFill>
                <a:latin typeface="Arial" charset="0"/>
              </a:rPr>
              <a:t>Offshore - OFF</a:t>
            </a:r>
          </a:p>
          <a:p>
            <a:pPr algn="ctr" fontAlgn="base">
              <a:spcBef>
                <a:spcPct val="0"/>
              </a:spcBef>
              <a:spcAft>
                <a:spcPct val="0"/>
              </a:spcAft>
            </a:pPr>
            <a:r>
              <a:rPr lang="en-US" sz="2400" b="1" dirty="0">
                <a:solidFill>
                  <a:srgbClr val="4BACC6"/>
                </a:solidFill>
                <a:latin typeface="Arial" charset="0"/>
              </a:rPr>
              <a:t>Coastal - CWF</a:t>
            </a:r>
          </a:p>
        </p:txBody>
      </p:sp>
      <p:cxnSp>
        <p:nvCxnSpPr>
          <p:cNvPr id="7" name="Straight Connector 6"/>
          <p:cNvCxnSpPr/>
          <p:nvPr/>
        </p:nvCxnSpPr>
        <p:spPr>
          <a:xfrm rot="5400000">
            <a:off x="800100" y="3695700"/>
            <a:ext cx="26670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2133600" y="5029200"/>
            <a:ext cx="4495800"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29359" y="3276600"/>
            <a:ext cx="1414041" cy="369332"/>
          </a:xfrm>
          <a:prstGeom prst="rect">
            <a:avLst/>
          </a:prstGeom>
          <a:noFill/>
        </p:spPr>
        <p:txBody>
          <a:bodyPr wrap="none" rtlCol="0">
            <a:spAutoFit/>
          </a:bodyPr>
          <a:lstStyle/>
          <a:p>
            <a:pPr fontAlgn="base">
              <a:spcBef>
                <a:spcPct val="0"/>
              </a:spcBef>
              <a:spcAft>
                <a:spcPct val="0"/>
              </a:spcAft>
            </a:pPr>
            <a:r>
              <a:rPr lang="en-US" b="1" dirty="0">
                <a:solidFill>
                  <a:prstClr val="white">
                    <a:lumMod val="95000"/>
                  </a:prstClr>
                </a:solidFill>
                <a:latin typeface="Arial" charset="0"/>
              </a:rPr>
              <a:t>METAREA XII</a:t>
            </a:r>
          </a:p>
        </p:txBody>
      </p:sp>
      <p:sp>
        <p:nvSpPr>
          <p:cNvPr id="12" name="TextBox 11"/>
          <p:cNvSpPr txBox="1"/>
          <p:nvPr/>
        </p:nvSpPr>
        <p:spPr>
          <a:xfrm>
            <a:off x="5063818" y="5193268"/>
            <a:ext cx="1489382" cy="369332"/>
          </a:xfrm>
          <a:prstGeom prst="rect">
            <a:avLst/>
          </a:prstGeom>
          <a:noFill/>
        </p:spPr>
        <p:txBody>
          <a:bodyPr wrap="none" rtlCol="0">
            <a:spAutoFit/>
          </a:bodyPr>
          <a:lstStyle/>
          <a:p>
            <a:pPr fontAlgn="base">
              <a:spcBef>
                <a:spcPct val="0"/>
              </a:spcBef>
              <a:spcAft>
                <a:spcPct val="0"/>
              </a:spcAft>
            </a:pPr>
            <a:r>
              <a:rPr lang="en-US" b="1" dirty="0">
                <a:solidFill>
                  <a:prstClr val="white">
                    <a:lumMod val="95000"/>
                  </a:prstClr>
                </a:solidFill>
                <a:latin typeface="Arial" charset="0"/>
              </a:rPr>
              <a:t>METAREA XVI</a:t>
            </a:r>
          </a:p>
        </p:txBody>
      </p:sp>
      <p:sp>
        <p:nvSpPr>
          <p:cNvPr id="13" name="TextBox 12"/>
          <p:cNvSpPr txBox="1"/>
          <p:nvPr/>
        </p:nvSpPr>
        <p:spPr>
          <a:xfrm>
            <a:off x="7171655" y="3276600"/>
            <a:ext cx="1362745" cy="369332"/>
          </a:xfrm>
          <a:prstGeom prst="rect">
            <a:avLst/>
          </a:prstGeom>
          <a:noFill/>
        </p:spPr>
        <p:txBody>
          <a:bodyPr wrap="none" rtlCol="0">
            <a:spAutoFit/>
          </a:bodyPr>
          <a:lstStyle/>
          <a:p>
            <a:pPr fontAlgn="base">
              <a:spcBef>
                <a:spcPct val="0"/>
              </a:spcBef>
              <a:spcAft>
                <a:spcPct val="0"/>
              </a:spcAft>
            </a:pPr>
            <a:r>
              <a:rPr lang="en-US" b="1" dirty="0">
                <a:solidFill>
                  <a:prstClr val="white">
                    <a:lumMod val="95000"/>
                  </a:prstClr>
                </a:solidFill>
                <a:latin typeface="Arial" charset="0"/>
              </a:rPr>
              <a:t>METAREA IV</a:t>
            </a:r>
          </a:p>
        </p:txBody>
      </p:sp>
      <p:sp>
        <p:nvSpPr>
          <p:cNvPr id="14" name="TextBox 13"/>
          <p:cNvSpPr txBox="1"/>
          <p:nvPr/>
        </p:nvSpPr>
        <p:spPr>
          <a:xfrm>
            <a:off x="4352924" y="1142642"/>
            <a:ext cx="2743200" cy="1569660"/>
          </a:xfrm>
          <a:prstGeom prst="rect">
            <a:avLst/>
          </a:prstGeom>
          <a:solidFill>
            <a:schemeClr val="tx1">
              <a:alpha val="70000"/>
            </a:schemeClr>
          </a:solidFill>
        </p:spPr>
        <p:txBody>
          <a:bodyPr wrap="square" rtlCol="0">
            <a:spAutoFit/>
          </a:bodyPr>
          <a:lstStyle/>
          <a:p>
            <a:pPr algn="ctr" fontAlgn="base">
              <a:spcBef>
                <a:spcPct val="0"/>
              </a:spcBef>
              <a:spcAft>
                <a:spcPct val="0"/>
              </a:spcAft>
            </a:pPr>
            <a:r>
              <a:rPr lang="en-US" sz="2400" b="1" u="dbl" dirty="0">
                <a:solidFill>
                  <a:srgbClr val="FF0000"/>
                </a:solidFill>
                <a:latin typeface="Arial" charset="0"/>
              </a:rPr>
              <a:t>WARNINGS</a:t>
            </a:r>
            <a:r>
              <a:rPr lang="en-US" sz="2400" b="1" dirty="0">
                <a:solidFill>
                  <a:srgbClr val="FF0000"/>
                </a:solidFill>
                <a:latin typeface="Arial" charset="0"/>
              </a:rPr>
              <a:t> Hurricane Force</a:t>
            </a:r>
          </a:p>
          <a:p>
            <a:pPr algn="ctr" fontAlgn="base">
              <a:spcBef>
                <a:spcPct val="0"/>
              </a:spcBef>
              <a:spcAft>
                <a:spcPct val="0"/>
              </a:spcAft>
            </a:pPr>
            <a:r>
              <a:rPr lang="en-US" sz="2400" b="1" dirty="0">
                <a:solidFill>
                  <a:srgbClr val="F79646">
                    <a:lumMod val="50000"/>
                  </a:srgbClr>
                </a:solidFill>
                <a:latin typeface="Arial" charset="0"/>
              </a:rPr>
              <a:t>Storm</a:t>
            </a:r>
          </a:p>
          <a:p>
            <a:pPr algn="ctr" fontAlgn="base">
              <a:spcBef>
                <a:spcPct val="0"/>
              </a:spcBef>
              <a:spcAft>
                <a:spcPct val="0"/>
              </a:spcAft>
            </a:pPr>
            <a:r>
              <a:rPr lang="en-US" sz="2400" b="1" dirty="0">
                <a:solidFill>
                  <a:srgbClr val="FFFF00"/>
                </a:solidFill>
                <a:latin typeface="Arial" charset="0"/>
              </a:rPr>
              <a:t>Gale</a:t>
            </a:r>
            <a:endParaRPr lang="en-US" sz="2400" b="1" dirty="0">
              <a:solidFill>
                <a:srgbClr val="00B0F0"/>
              </a:solidFill>
              <a:latin typeface="Arial" charset="0"/>
            </a:endParaRPr>
          </a:p>
        </p:txBody>
      </p:sp>
    </p:spTree>
    <p:extLst>
      <p:ext uri="{BB962C8B-B14F-4D97-AF65-F5344CB8AC3E}">
        <p14:creationId xmlns:p14="http://schemas.microsoft.com/office/powerpoint/2010/main" val="7139312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VIIRS Global Domain</a:t>
            </a:r>
            <a:br>
              <a:rPr lang="en-US" dirty="0" smtClean="0"/>
            </a:br>
            <a:r>
              <a:rPr lang="en-US" dirty="0" smtClean="0"/>
              <a:t>AWIPS II NCP</a:t>
            </a:r>
            <a:endParaRPr lang="en-US" dirty="0"/>
          </a:p>
        </p:txBody>
      </p:sp>
      <p:sp>
        <p:nvSpPr>
          <p:cNvPr id="3" name="Content Placeholder 2"/>
          <p:cNvSpPr>
            <a:spLocks noGrp="1"/>
          </p:cNvSpPr>
          <p:nvPr>
            <p:ph idx="1"/>
          </p:nvPr>
        </p:nvSpPr>
        <p:spPr/>
        <p:txBody>
          <a:bodyPr/>
          <a:lstStyle/>
          <a:p>
            <a:endParaRPr lang="en-US"/>
          </a:p>
        </p:txBody>
      </p:sp>
      <p:pic>
        <p:nvPicPr>
          <p:cNvPr id="3074" name="Picture 2" descr="VIIRS_worl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1600200"/>
            <a:ext cx="7302499" cy="456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094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2932"/>
            <a:ext cx="8229600" cy="1143000"/>
          </a:xfrm>
        </p:spPr>
        <p:txBody>
          <a:bodyPr>
            <a:normAutofit fontScale="90000"/>
          </a:bodyPr>
          <a:lstStyle/>
          <a:p>
            <a:r>
              <a:rPr lang="en-US" dirty="0" smtClean="0"/>
              <a:t>	VIIRS DNB in AWIPS-II</a:t>
            </a:r>
            <a:br>
              <a:rPr lang="en-US" dirty="0" smtClean="0"/>
            </a:br>
            <a:r>
              <a:rPr lang="en-US" dirty="0" smtClean="0"/>
              <a:t>23 June 2014</a:t>
            </a:r>
            <a:endParaRPr lang="en-US" dirty="0"/>
          </a:p>
        </p:txBody>
      </p:sp>
      <p:pic>
        <p:nvPicPr>
          <p:cNvPr id="7" name="Content Placeholder 6" descr="Screen Shot 2014-06-23 at 10.16.37 AM.png"/>
          <p:cNvPicPr>
            <a:picLocks noGrp="1" noChangeAspect="1"/>
          </p:cNvPicPr>
          <p:nvPr>
            <p:ph idx="1"/>
          </p:nvPr>
        </p:nvPicPr>
        <p:blipFill>
          <a:blip r:embed="rId2">
            <a:extLst>
              <a:ext uri="{28A0092B-C50C-407E-A947-70E740481C1C}">
                <a14:useLocalDpi xmlns:a14="http://schemas.microsoft.com/office/drawing/2010/main" val="0"/>
              </a:ext>
            </a:extLst>
          </a:blip>
          <a:srcRect l="-5227" r="-5227"/>
          <a:stretch>
            <a:fillRect/>
          </a:stretch>
        </p:blipFill>
        <p:spPr>
          <a:xfrm>
            <a:off x="-403063" y="1225933"/>
            <a:ext cx="9963379" cy="5479475"/>
          </a:xfrm>
        </p:spPr>
      </p:pic>
      <p:pic>
        <p:nvPicPr>
          <p:cNvPr id="3" name="Picture 2" descr="NOA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5" y="0"/>
            <a:ext cx="897397" cy="90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SEC_logo.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6059" y="60493"/>
            <a:ext cx="962025" cy="679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p:nvPicPr>
        <p:blipFill>
          <a:blip r:embed="rId5">
            <a:extLst>
              <a:ext uri="{28A0092B-C50C-407E-A947-70E740481C1C}">
                <a14:useLocalDpi xmlns:a14="http://schemas.microsoft.com/office/drawing/2010/main" val="0"/>
              </a:ext>
            </a:extLst>
          </a:blip>
          <a:srcRect l="3790" t="2734" r="7581" b="2734"/>
          <a:stretch>
            <a:fillRect/>
          </a:stretch>
        </p:blipFill>
        <p:spPr bwMode="auto">
          <a:xfrm>
            <a:off x="905902" y="60493"/>
            <a:ext cx="820737" cy="72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1029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NUCAPS</a:t>
            </a:r>
            <a:br>
              <a:rPr lang="en-US" dirty="0" smtClean="0"/>
            </a:br>
            <a:r>
              <a:rPr lang="en-US" dirty="0" smtClean="0"/>
              <a:t>AWIPS II D2D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5180" y="1600200"/>
            <a:ext cx="7533640" cy="4708525"/>
          </a:xfrm>
        </p:spPr>
      </p:pic>
    </p:spTree>
    <p:extLst>
      <p:ext uri="{BB962C8B-B14F-4D97-AF65-F5344CB8AC3E}">
        <p14:creationId xmlns:p14="http://schemas.microsoft.com/office/powerpoint/2010/main" val="25976395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NUCAPS</a:t>
            </a:r>
            <a:br>
              <a:rPr lang="en-US" dirty="0" smtClean="0"/>
            </a:br>
            <a:r>
              <a:rPr lang="en-US" dirty="0" smtClean="0"/>
              <a:t>AWIPS II D2D</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5180" y="1600200"/>
            <a:ext cx="7533640" cy="4708525"/>
          </a:xfrm>
        </p:spPr>
      </p:pic>
    </p:spTree>
    <p:extLst>
      <p:ext uri="{BB962C8B-B14F-4D97-AF65-F5344CB8AC3E}">
        <p14:creationId xmlns:p14="http://schemas.microsoft.com/office/powerpoint/2010/main" val="1762680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a:bodyPr>
          <a:lstStyle/>
          <a:p>
            <a:r>
              <a:rPr lang="en-US" dirty="0" smtClean="0"/>
              <a:t>Testing capabilities of NCP to handle AREA files using the </a:t>
            </a:r>
            <a:r>
              <a:rPr lang="en-US" dirty="0" err="1" smtClean="0"/>
              <a:t>McIDAS</a:t>
            </a:r>
            <a:r>
              <a:rPr lang="en-US" dirty="0" smtClean="0"/>
              <a:t> Plug-in</a:t>
            </a:r>
          </a:p>
          <a:p>
            <a:pPr lvl="1"/>
            <a:r>
              <a:rPr lang="en-US" dirty="0" smtClean="0"/>
              <a:t>Had issues with projection (rectilinear was not supported until recently)</a:t>
            </a:r>
          </a:p>
          <a:p>
            <a:r>
              <a:rPr lang="en-US" dirty="0" smtClean="0"/>
              <a:t>RGB Working Group will continue to investigate NCP capabilities to create RGBs “on the fly”.</a:t>
            </a:r>
          </a:p>
          <a:p>
            <a:pPr lvl="1"/>
            <a:r>
              <a:rPr lang="en-US" dirty="0" smtClean="0"/>
              <a:t>Will continue to work with the AWIPS II </a:t>
            </a:r>
            <a:r>
              <a:rPr lang="en-US" dirty="0" err="1" smtClean="0"/>
              <a:t>testbed</a:t>
            </a:r>
            <a:r>
              <a:rPr lang="en-US" dirty="0" smtClean="0"/>
              <a:t> with another site visit in Spring 2015.</a:t>
            </a:r>
            <a:endParaRPr lang="en-US" dirty="0"/>
          </a:p>
        </p:txBody>
      </p:sp>
    </p:spTree>
    <p:extLst>
      <p:ext uri="{BB962C8B-B14F-4D97-AF65-F5344CB8AC3E}">
        <p14:creationId xmlns:p14="http://schemas.microsoft.com/office/powerpoint/2010/main" val="38462672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descr="Centers' Schedule, combined, 30 October 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534400" cy="65928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dirty="0" smtClean="0"/>
              <a:t>NCEP AWIPS II Roll-Out</a:t>
            </a:r>
            <a:endParaRPr lang="en-US" dirty="0"/>
          </a:p>
        </p:txBody>
      </p:sp>
    </p:spTree>
    <p:extLst>
      <p:ext uri="{BB962C8B-B14F-4D97-AF65-F5344CB8AC3E}">
        <p14:creationId xmlns:p14="http://schemas.microsoft.com/office/powerpoint/2010/main" val="1079505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10607"/>
            <a:ext cx="8229600" cy="1143000"/>
          </a:xfrm>
        </p:spPr>
        <p:txBody>
          <a:bodyPr>
            <a:normAutofit fontScale="90000"/>
          </a:bodyPr>
          <a:lstStyle/>
          <a:p>
            <a:r>
              <a:rPr lang="en-US" dirty="0" smtClean="0"/>
              <a:t>Questions?</a:t>
            </a:r>
            <a:br>
              <a:rPr lang="en-US" dirty="0" smtClean="0"/>
            </a:br>
            <a:r>
              <a:rPr lang="en-US" sz="2700" dirty="0" smtClean="0">
                <a:hlinkClick r:id="rId2"/>
              </a:rPr>
              <a:t>michael.folmer@noaa.gov</a:t>
            </a:r>
            <a:r>
              <a:rPr lang="en-US" sz="2700" dirty="0" smtClean="0"/>
              <a:t/>
            </a:r>
            <a:br>
              <a:rPr lang="en-US" sz="2700" dirty="0" smtClean="0"/>
            </a:br>
            <a:endParaRPr lang="en-US" sz="27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765" y="1600200"/>
            <a:ext cx="6716469" cy="4708525"/>
          </a:xfrm>
        </p:spPr>
      </p:pic>
      <p:sp>
        <p:nvSpPr>
          <p:cNvPr id="5" name="TextBox 4"/>
          <p:cNvSpPr txBox="1"/>
          <p:nvPr/>
        </p:nvSpPr>
        <p:spPr>
          <a:xfrm>
            <a:off x="3419475" y="6355318"/>
            <a:ext cx="2776722" cy="369332"/>
          </a:xfrm>
          <a:prstGeom prst="rect">
            <a:avLst/>
          </a:prstGeom>
          <a:noFill/>
        </p:spPr>
        <p:txBody>
          <a:bodyPr wrap="none" rtlCol="0">
            <a:spAutoFit/>
          </a:bodyPr>
          <a:lstStyle/>
          <a:p>
            <a:r>
              <a:rPr lang="en-US" dirty="0" smtClean="0"/>
              <a:t>Hurricane Michael (2012)</a:t>
            </a:r>
            <a:endParaRPr lang="en-US" dirty="0"/>
          </a:p>
        </p:txBody>
      </p:sp>
    </p:spTree>
    <p:extLst>
      <p:ext uri="{BB962C8B-B14F-4D97-AF65-F5344CB8AC3E}">
        <p14:creationId xmlns:p14="http://schemas.microsoft.com/office/powerpoint/2010/main" val="1359581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CD0A6B3-560C-45E5-A115-717C0E0180F5}" type="slidenum">
              <a:rPr lang="en-US" smtClean="0">
                <a:solidFill>
                  <a:prstClr val="black">
                    <a:tint val="75000"/>
                  </a:prstClr>
                </a:solidFill>
              </a:rPr>
              <a:pPr>
                <a:defRPr/>
              </a:pPr>
              <a:t>4</a:t>
            </a:fld>
            <a:endParaRPr lang="en-US">
              <a:solidFill>
                <a:prstClr val="black">
                  <a:tint val="75000"/>
                </a:prstClr>
              </a:solidFill>
            </a:endParaRPr>
          </a:p>
        </p:txBody>
      </p:sp>
      <p:sp>
        <p:nvSpPr>
          <p:cNvPr id="6" name="Content Placeholder 5"/>
          <p:cNvSpPr>
            <a:spLocks noGrp="1"/>
          </p:cNvSpPr>
          <p:nvPr>
            <p:ph idx="1"/>
          </p:nvPr>
        </p:nvSpPr>
        <p:spPr/>
        <p:txBody>
          <a:bodyPr/>
          <a:lstStyle/>
          <a:p>
            <a:endParaRPr lang="en-US"/>
          </a:p>
        </p:txBody>
      </p:sp>
      <p:pic>
        <p:nvPicPr>
          <p:cNvPr id="1026" name="Picture 2" descr="C:\Users\joseph.sienkiewicz\Downloads\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11"/>
            <a:ext cx="9144000" cy="682977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5343525" y="487918"/>
            <a:ext cx="2057400" cy="64924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00925" y="118586"/>
            <a:ext cx="1165704" cy="369332"/>
          </a:xfrm>
          <a:prstGeom prst="rect">
            <a:avLst/>
          </a:prstGeom>
          <a:noFill/>
          <a:ln>
            <a:solidFill>
              <a:schemeClr val="bg2"/>
            </a:solidFill>
          </a:ln>
        </p:spPr>
        <p:txBody>
          <a:bodyPr wrap="none" rtlCol="0">
            <a:spAutoFit/>
          </a:bodyPr>
          <a:lstStyle/>
          <a:p>
            <a:r>
              <a:rPr lang="en-US" b="1" dirty="0" smtClean="0">
                <a:solidFill>
                  <a:srgbClr val="FF0000"/>
                </a:solidFill>
              </a:rPr>
              <a:t>My Cube</a:t>
            </a:r>
            <a:endParaRPr lang="en-US" b="1" dirty="0">
              <a:solidFill>
                <a:srgbClr val="FF0000"/>
              </a:solidFill>
            </a:endParaRPr>
          </a:p>
        </p:txBody>
      </p:sp>
    </p:spTree>
    <p:extLst>
      <p:ext uri="{BB962C8B-B14F-4D97-AF65-F5344CB8AC3E}">
        <p14:creationId xmlns:p14="http://schemas.microsoft.com/office/powerpoint/2010/main" val="1923997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How were satellites used prior to the proving grounds?</a:t>
            </a:r>
            <a:endParaRPr lang="en-US" dirty="0"/>
          </a:p>
        </p:txBody>
      </p:sp>
      <p:sp>
        <p:nvSpPr>
          <p:cNvPr id="3" name="Subtitle 2"/>
          <p:cNvSpPr>
            <a:spLocks noGrp="1"/>
          </p:cNvSpPr>
          <p:nvPr>
            <p:ph type="subTitle" idx="1"/>
          </p:nvPr>
        </p:nvSpPr>
        <p:spPr/>
        <p:txBody>
          <a:bodyPr/>
          <a:lstStyle/>
          <a:p>
            <a:r>
              <a:rPr lang="en-US" dirty="0" smtClean="0"/>
              <a:t>Geostationary</a:t>
            </a:r>
          </a:p>
          <a:p>
            <a:r>
              <a:rPr lang="en-US" dirty="0" err="1" smtClean="0"/>
              <a:t>Scatterometers</a:t>
            </a:r>
            <a:endParaRPr lang="en-US" dirty="0" smtClean="0"/>
          </a:p>
          <a:p>
            <a:r>
              <a:rPr lang="en-US" dirty="0" smtClean="0"/>
              <a:t>Altimeters</a:t>
            </a:r>
            <a:endParaRPr lang="en-US" dirty="0"/>
          </a:p>
        </p:txBody>
      </p:sp>
    </p:spTree>
    <p:extLst>
      <p:ext uri="{BB962C8B-B14F-4D97-AF65-F5344CB8AC3E}">
        <p14:creationId xmlns:p14="http://schemas.microsoft.com/office/powerpoint/2010/main" val="208986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March 6 &amp; 7, 2013 Nor’easter</a:t>
            </a:r>
            <a:br>
              <a:rPr lang="en-US" dirty="0" smtClean="0"/>
            </a:br>
            <a:r>
              <a:rPr lang="en-US" sz="2700" dirty="0" smtClean="0"/>
              <a:t>GOES-13 WV overlaid with WPC </a:t>
            </a:r>
            <a:r>
              <a:rPr lang="en-US" sz="2700" dirty="0" err="1" smtClean="0"/>
              <a:t>sfc</a:t>
            </a:r>
            <a:r>
              <a:rPr lang="en-US" sz="2700" dirty="0" smtClean="0"/>
              <a:t> analyses</a:t>
            </a:r>
            <a:endParaRPr lang="en-US" sz="27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187" y="1600200"/>
            <a:ext cx="6751625" cy="4708525"/>
          </a:xfrm>
        </p:spPr>
      </p:pic>
    </p:spTree>
    <p:extLst>
      <p:ext uri="{BB962C8B-B14F-4D97-AF65-F5344CB8AC3E}">
        <p14:creationId xmlns:p14="http://schemas.microsoft.com/office/powerpoint/2010/main" val="713274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March 6 &amp; 7, 2013 Nor’easter</a:t>
            </a:r>
            <a:br>
              <a:rPr lang="en-US" dirty="0" smtClean="0"/>
            </a:br>
            <a:r>
              <a:rPr lang="en-US" sz="2700" dirty="0" smtClean="0"/>
              <a:t>Blended Total </a:t>
            </a:r>
            <a:r>
              <a:rPr lang="en-US" sz="2700" dirty="0" err="1" smtClean="0"/>
              <a:t>Precipitable</a:t>
            </a:r>
            <a:r>
              <a:rPr lang="en-US" sz="2700" dirty="0" smtClean="0"/>
              <a:t> Water Percent of Normal</a:t>
            </a:r>
            <a:endParaRPr lang="en-US" sz="27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187" y="1600200"/>
            <a:ext cx="6751625" cy="4708525"/>
          </a:xfrm>
        </p:spPr>
      </p:pic>
    </p:spTree>
    <p:extLst>
      <p:ext uri="{BB962C8B-B14F-4D97-AF65-F5344CB8AC3E}">
        <p14:creationId xmlns:p14="http://schemas.microsoft.com/office/powerpoint/2010/main" val="32626628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Medium Range Forecast Issues</a:t>
            </a:r>
            <a:br>
              <a:rPr lang="en-US" dirty="0" smtClean="0"/>
            </a:br>
            <a:r>
              <a:rPr lang="en-US" sz="2700" dirty="0" smtClean="0"/>
              <a:t>Spaghetti Plot of the 564 DM Height Line</a:t>
            </a:r>
            <a:endParaRPr lang="en-US" sz="27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34845"/>
            <a:ext cx="8229600" cy="4639235"/>
          </a:xfrm>
        </p:spPr>
      </p:pic>
      <p:sp>
        <p:nvSpPr>
          <p:cNvPr id="3" name="TextBox 2"/>
          <p:cNvSpPr txBox="1"/>
          <p:nvPr/>
        </p:nvSpPr>
        <p:spPr>
          <a:xfrm>
            <a:off x="457200" y="6292334"/>
            <a:ext cx="3972562" cy="369332"/>
          </a:xfrm>
          <a:prstGeom prst="rect">
            <a:avLst/>
          </a:prstGeom>
          <a:noFill/>
        </p:spPr>
        <p:txBody>
          <a:bodyPr wrap="none" rtlCol="0">
            <a:spAutoFit/>
          </a:bodyPr>
          <a:lstStyle/>
          <a:p>
            <a:r>
              <a:rPr lang="en-US" dirty="0" smtClean="0"/>
              <a:t>Courtesy of Michael </a:t>
            </a:r>
            <a:r>
              <a:rPr lang="en-US" dirty="0" err="1" smtClean="0"/>
              <a:t>Schichtel</a:t>
            </a:r>
            <a:r>
              <a:rPr lang="en-US" dirty="0" smtClean="0"/>
              <a:t> (WPC)</a:t>
            </a:r>
            <a:endParaRPr lang="en-US" dirty="0"/>
          </a:p>
        </p:txBody>
      </p:sp>
    </p:spTree>
    <p:extLst>
      <p:ext uri="{BB962C8B-B14F-4D97-AF65-F5344CB8AC3E}">
        <p14:creationId xmlns:p14="http://schemas.microsoft.com/office/powerpoint/2010/main" val="244255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Satellite Observations vs. Model Forecasts</a:t>
            </a:r>
            <a:r>
              <a:rPr lang="en-US" sz="4400" dirty="0" smtClean="0"/>
              <a:t/>
            </a:r>
            <a:br>
              <a:rPr lang="en-US" sz="4400" dirty="0" smtClean="0"/>
            </a:br>
            <a:r>
              <a:rPr lang="en-US" sz="2700" dirty="0" smtClean="0"/>
              <a:t>GFS and ECMWF 500 </a:t>
            </a:r>
            <a:r>
              <a:rPr lang="en-US" sz="2700" dirty="0" err="1" smtClean="0"/>
              <a:t>mb</a:t>
            </a:r>
            <a:r>
              <a:rPr lang="en-US" sz="2700" dirty="0" smtClean="0"/>
              <a:t> Heights overlaid on WV </a:t>
            </a:r>
            <a:endParaRPr lang="en-US" sz="27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828800"/>
            <a:ext cx="6751625" cy="4708525"/>
          </a:xfrm>
        </p:spPr>
      </p:pic>
    </p:spTree>
    <p:extLst>
      <p:ext uri="{BB962C8B-B14F-4D97-AF65-F5344CB8AC3E}">
        <p14:creationId xmlns:p14="http://schemas.microsoft.com/office/powerpoint/2010/main" val="7132745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3977</TotalTime>
  <Words>1408</Words>
  <Application>Microsoft Office PowerPoint</Application>
  <PresentationFormat>On-screen Show (4:3)</PresentationFormat>
  <Paragraphs>429</Paragraphs>
  <Slides>36</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vt:lpstr>
      <vt:lpstr>Book Antiqua</vt:lpstr>
      <vt:lpstr>Calibri</vt:lpstr>
      <vt:lpstr>Century Gothic</vt:lpstr>
      <vt:lpstr>Lucida Sans</vt:lpstr>
      <vt:lpstr>Times New Roman</vt:lpstr>
      <vt:lpstr>Wingdings</vt:lpstr>
      <vt:lpstr>Wingdings 2</vt:lpstr>
      <vt:lpstr>Wingdings 3</vt:lpstr>
      <vt:lpstr>Apex</vt:lpstr>
      <vt:lpstr>Office Theme</vt:lpstr>
      <vt:lpstr>    Use of s-npp in noaa national weather service operations</vt:lpstr>
      <vt:lpstr>Getting Polar-Orbiting Products into Operations at NCEP National Centers</vt:lpstr>
      <vt:lpstr>NOAA/NWS Marine Responsibility</vt:lpstr>
      <vt:lpstr>PowerPoint Presentation</vt:lpstr>
      <vt:lpstr>How were satellites used prior to the proving grounds?</vt:lpstr>
      <vt:lpstr>March 6 &amp; 7, 2013 Nor’easter GOES-13 WV overlaid with WPC sfc analyses</vt:lpstr>
      <vt:lpstr>March 6 &amp; 7, 2013 Nor’easter Blended Total Precipitable Water Percent of Normal</vt:lpstr>
      <vt:lpstr>Medium Range Forecast Issues Spaghetti Plot of the 564 DM Height Line</vt:lpstr>
      <vt:lpstr>Satellite Observations vs. Model Forecasts GFS and ECMWF 500 mb Heights overlaid on WV </vt:lpstr>
      <vt:lpstr>OPC Activities Ocean Winds  ASCAT A &amp; B</vt:lpstr>
      <vt:lpstr>PowerPoint Presentation</vt:lpstr>
      <vt:lpstr>S-npp products introduced through the satellite proving grounds</vt:lpstr>
      <vt:lpstr>Suomi NPP VIIRS Imagery Provided by CIMSS and NASA SPoRT</vt:lpstr>
      <vt:lpstr>Day-Night Band Used by WPC and OPC to monitor cold front and storms at night with moonlight!</vt:lpstr>
      <vt:lpstr>Day-Night Band Unique use at WPC and SAB Coupled with the Overshooting Top Detection (Bedka)</vt:lpstr>
      <vt:lpstr>Dust Storm on 04/17/2013 VIIRS RGB Dust Product</vt:lpstr>
      <vt:lpstr>Hurricane Manuel (2013) First DNB image in NHC N-AWIPS workstations</vt:lpstr>
      <vt:lpstr>Super Typhoon Vongfong (2014) ATMS 88GHz “V”</vt:lpstr>
      <vt:lpstr>PowerPoint Presentation</vt:lpstr>
      <vt:lpstr>Arctic Imagery 4 km Infrared Geo/Leo Blend</vt:lpstr>
      <vt:lpstr>SPoRT GOES-13 Hybrid Product 4 km Infrared Geo/Leo Blend</vt:lpstr>
      <vt:lpstr>SPoRT GOES-13 Hybrid Product 4 km Infrared Geo/Leo Blend</vt:lpstr>
      <vt:lpstr>PowerPoint Presentation</vt:lpstr>
      <vt:lpstr>Assisting with Convection Forecasts</vt:lpstr>
      <vt:lpstr>Identification of Fog at Night</vt:lpstr>
      <vt:lpstr>PowerPoint Presentation</vt:lpstr>
      <vt:lpstr>Looking ahead</vt:lpstr>
      <vt:lpstr>NCEP Center Requirements Mission Priorities(1, 2 or 3)</vt:lpstr>
      <vt:lpstr>VIIRS Infrared Imagery AWIPS II National Centers Perspective</vt:lpstr>
      <vt:lpstr>VIIRS Global Domain AWIPS II NCP</vt:lpstr>
      <vt:lpstr> VIIRS DNB in AWIPS-II 23 June 2014</vt:lpstr>
      <vt:lpstr>NUCAPS AWIPS II D2D</vt:lpstr>
      <vt:lpstr>NUCAPS AWIPS II D2D</vt:lpstr>
      <vt:lpstr>Future Work</vt:lpstr>
      <vt:lpstr>NCEP AWIPS II Roll-Out</vt:lpstr>
      <vt:lpstr>Questions? michael.folmer@noaa.gov </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RGB Airmass Product Usage at the HPC/OPC/SAB GOES-R Proving Ground</dc:title>
  <dc:creator>Michael_Folmer</dc:creator>
  <cp:lastModifiedBy>Michael Folmer</cp:lastModifiedBy>
  <cp:revision>113</cp:revision>
  <dcterms:created xsi:type="dcterms:W3CDTF">2013-03-12T23:34:38Z</dcterms:created>
  <dcterms:modified xsi:type="dcterms:W3CDTF">2014-11-20T04:59:08Z</dcterms:modified>
</cp:coreProperties>
</file>